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31" r:id="rId3"/>
    <p:sldId id="262" r:id="rId4"/>
    <p:sldId id="263" r:id="rId5"/>
    <p:sldId id="261" r:id="rId6"/>
    <p:sldId id="264" r:id="rId7"/>
    <p:sldId id="325" r:id="rId8"/>
    <p:sldId id="316" r:id="rId9"/>
    <p:sldId id="327" r:id="rId10"/>
    <p:sldId id="328" r:id="rId11"/>
    <p:sldId id="329" r:id="rId12"/>
    <p:sldId id="330" r:id="rId13"/>
    <p:sldId id="332" r:id="rId14"/>
    <p:sldId id="333" r:id="rId15"/>
    <p:sldId id="334" r:id="rId16"/>
    <p:sldId id="335" r:id="rId17"/>
    <p:sldId id="336" r:id="rId18"/>
    <p:sldId id="338" r:id="rId19"/>
    <p:sldId id="337" r:id="rId20"/>
    <p:sldId id="339" r:id="rId21"/>
    <p:sldId id="340" r:id="rId22"/>
    <p:sldId id="341" r:id="rId23"/>
    <p:sldId id="342" r:id="rId24"/>
    <p:sldId id="343" r:id="rId25"/>
    <p:sldId id="344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043"/>
    <a:srgbClr val="C5DDEF"/>
    <a:srgbClr val="C6D3AD"/>
    <a:srgbClr val="408DF1"/>
    <a:srgbClr val="D9DEE1"/>
    <a:srgbClr val="E3D4E9"/>
    <a:srgbClr val="DEF587"/>
    <a:srgbClr val="FCB07F"/>
    <a:srgbClr val="F0B7B3"/>
    <a:srgbClr val="86C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ECF185-CBB4-349F-5E61-CC0B56009377}" v="41" dt="2025-10-08T15:53:38.040"/>
    <p1510:client id="{BA9AE55D-CCC7-44A1-D3CD-C9CF489F6B58}" v="4" dt="2025-10-08T16:03:55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Gomez Garcia" userId="S::pgomezgarcia@acrisurellc.com::91f44cf9-29b1-483f-89d4-9393e8965be5" providerId="AD" clId="Web-{7AECF185-CBB4-349F-5E61-CC0B56009377}"/>
    <pc:docChg chg="modSld">
      <pc:chgData name="Pablo Gomez Garcia" userId="S::pgomezgarcia@acrisurellc.com::91f44cf9-29b1-483f-89d4-9393e8965be5" providerId="AD" clId="Web-{7AECF185-CBB4-349F-5E61-CC0B56009377}" dt="2025-10-08T15:53:37.024" v="19" actId="20577"/>
      <pc:docMkLst>
        <pc:docMk/>
      </pc:docMkLst>
      <pc:sldChg chg="addSp modSp">
        <pc:chgData name="Pablo Gomez Garcia" userId="S::pgomezgarcia@acrisurellc.com::91f44cf9-29b1-483f-89d4-9393e8965be5" providerId="AD" clId="Web-{7AECF185-CBB4-349F-5E61-CC0B56009377}" dt="2025-10-08T15:53:26.633" v="7" actId="20577"/>
        <pc:sldMkLst>
          <pc:docMk/>
          <pc:sldMk cId="239617144" sldId="262"/>
        </pc:sldMkLst>
        <pc:spChg chg="add mod">
          <ac:chgData name="Pablo Gomez Garcia" userId="S::pgomezgarcia@acrisurellc.com::91f44cf9-29b1-483f-89d4-9393e8965be5" providerId="AD" clId="Web-{7AECF185-CBB4-349F-5E61-CC0B56009377}" dt="2025-10-08T15:53:26.633" v="7" actId="20577"/>
          <ac:spMkLst>
            <pc:docMk/>
            <pc:sldMk cId="239617144" sldId="262"/>
            <ac:spMk id="7" creationId="{E61B721C-4496-CE25-CA19-A5A1C3EFDA1E}"/>
          </ac:spMkLst>
        </pc:spChg>
      </pc:sldChg>
      <pc:sldChg chg="addSp modSp">
        <pc:chgData name="Pablo Gomez Garcia" userId="S::pgomezgarcia@acrisurellc.com::91f44cf9-29b1-483f-89d4-9393e8965be5" providerId="AD" clId="Web-{7AECF185-CBB4-349F-5E61-CC0B56009377}" dt="2025-10-08T15:53:37.024" v="19" actId="20577"/>
        <pc:sldMkLst>
          <pc:docMk/>
          <pc:sldMk cId="3152119271" sldId="263"/>
        </pc:sldMkLst>
        <pc:spChg chg="add mod">
          <ac:chgData name="Pablo Gomez Garcia" userId="S::pgomezgarcia@acrisurellc.com::91f44cf9-29b1-483f-89d4-9393e8965be5" providerId="AD" clId="Web-{7AECF185-CBB4-349F-5E61-CC0B56009377}" dt="2025-10-08T15:53:37.024" v="19" actId="20577"/>
          <ac:spMkLst>
            <pc:docMk/>
            <pc:sldMk cId="3152119271" sldId="263"/>
            <ac:spMk id="6" creationId="{2D9B2E1E-457B-75FC-7300-126FBEEB2677}"/>
          </ac:spMkLst>
        </pc:spChg>
      </pc:sldChg>
    </pc:docChg>
  </pc:docChgLst>
  <pc:docChgLst>
    <pc:chgData name="Pablo Gomez Garcia" userId="S::pgomezgarcia@acrisurellc.com::91f44cf9-29b1-483f-89d4-9393e8965be5" providerId="AD" clId="Web-{BA9AE55D-CCC7-44A1-D3CD-C9CF489F6B58}"/>
    <pc:docChg chg="modSld">
      <pc:chgData name="Pablo Gomez Garcia" userId="S::pgomezgarcia@acrisurellc.com::91f44cf9-29b1-483f-89d4-9393e8965be5" providerId="AD" clId="Web-{BA9AE55D-CCC7-44A1-D3CD-C9CF489F6B58}" dt="2025-10-08T16:03:55.463" v="1" actId="20577"/>
      <pc:docMkLst>
        <pc:docMk/>
      </pc:docMkLst>
      <pc:sldChg chg="modSp">
        <pc:chgData name="Pablo Gomez Garcia" userId="S::pgomezgarcia@acrisurellc.com::91f44cf9-29b1-483f-89d4-9393e8965be5" providerId="AD" clId="Web-{BA9AE55D-CCC7-44A1-D3CD-C9CF489F6B58}" dt="2025-10-08T16:03:55.463" v="1" actId="20577"/>
        <pc:sldMkLst>
          <pc:docMk/>
          <pc:sldMk cId="2449013962" sldId="333"/>
        </pc:sldMkLst>
        <pc:spChg chg="mod">
          <ac:chgData name="Pablo Gomez Garcia" userId="S::pgomezgarcia@acrisurellc.com::91f44cf9-29b1-483f-89d4-9393e8965be5" providerId="AD" clId="Web-{BA9AE55D-CCC7-44A1-D3CD-C9CF489F6B58}" dt="2025-10-08T16:03:55.463" v="1" actId="20577"/>
          <ac:spMkLst>
            <pc:docMk/>
            <pc:sldMk cId="2449013962" sldId="333"/>
            <ac:spMk id="4" creationId="{09FE4A69-6413-40CB-818B-A86C9A8377DD}"/>
          </ac:spMkLst>
        </pc:spChg>
      </pc:sldChg>
    </pc:docChg>
  </pc:docChgLst>
  <pc:docChgLst>
    <pc:chgData name="Pablo Gomez Garcia" userId="S::pgomezgarcia@acrisurellc.com::91f44cf9-29b1-483f-89d4-9393e8965be5" providerId="AD" clId="Web-{6CA843F9-C046-F13B-E25A-C7D5259F98C4}"/>
    <pc:docChg chg="modSld">
      <pc:chgData name="Pablo Gomez Garcia" userId="S::pgomezgarcia@acrisurellc.com::91f44cf9-29b1-483f-89d4-9393e8965be5" providerId="AD" clId="Web-{6CA843F9-C046-F13B-E25A-C7D5259F98C4}" dt="2025-09-08T14:56:33.291" v="10" actId="1076"/>
      <pc:docMkLst>
        <pc:docMk/>
      </pc:docMkLst>
      <pc:sldChg chg="addSp delSp modSp">
        <pc:chgData name="Pablo Gomez Garcia" userId="S::pgomezgarcia@acrisurellc.com::91f44cf9-29b1-483f-89d4-9393e8965be5" providerId="AD" clId="Web-{6CA843F9-C046-F13B-E25A-C7D5259F98C4}" dt="2025-09-08T14:56:29.682" v="8" actId="1076"/>
        <pc:sldMkLst>
          <pc:docMk/>
          <pc:sldMk cId="239617144" sldId="262"/>
        </pc:sldMkLst>
        <pc:picChg chg="add mod">
          <ac:chgData name="Pablo Gomez Garcia" userId="S::pgomezgarcia@acrisurellc.com::91f44cf9-29b1-483f-89d4-9393e8965be5" providerId="AD" clId="Web-{6CA843F9-C046-F13B-E25A-C7D5259F98C4}" dt="2025-09-08T14:56:29.682" v="8" actId="1076"/>
          <ac:picMkLst>
            <pc:docMk/>
            <pc:sldMk cId="239617144" sldId="262"/>
            <ac:picMk id="6" creationId="{11A888AB-B725-2DEF-1498-24894EAA44BE}"/>
          </ac:picMkLst>
        </pc:picChg>
      </pc:sldChg>
      <pc:sldChg chg="addSp modSp">
        <pc:chgData name="Pablo Gomez Garcia" userId="S::pgomezgarcia@acrisurellc.com::91f44cf9-29b1-483f-89d4-9393e8965be5" providerId="AD" clId="Web-{6CA843F9-C046-F13B-E25A-C7D5259F98C4}" dt="2025-09-08T14:56:33.291" v="10" actId="1076"/>
        <pc:sldMkLst>
          <pc:docMk/>
          <pc:sldMk cId="519202964" sldId="331"/>
        </pc:sldMkLst>
        <pc:picChg chg="add mod">
          <ac:chgData name="Pablo Gomez Garcia" userId="S::pgomezgarcia@acrisurellc.com::91f44cf9-29b1-483f-89d4-9393e8965be5" providerId="AD" clId="Web-{6CA843F9-C046-F13B-E25A-C7D5259F98C4}" dt="2025-09-08T14:56:33.291" v="10" actId="1076"/>
          <ac:picMkLst>
            <pc:docMk/>
            <pc:sldMk cId="519202964" sldId="331"/>
            <ac:picMk id="9" creationId="{27535965-64BE-9D70-47B7-826FD291F4E0}"/>
          </ac:picMkLst>
        </pc:picChg>
      </pc:sldChg>
    </pc:docChg>
  </pc:docChgLst>
  <pc:docChgLst>
    <pc:chgData name="Pablo Gomez Garcia" userId="S::pgomezgarcia@acrisurellc.com::91f44cf9-29b1-483f-89d4-9393e8965be5" providerId="AD" clId="Web-{B83CABEA-51B1-8003-72FB-211E95471CCB}"/>
    <pc:docChg chg="modSld">
      <pc:chgData name="Pablo Gomez Garcia" userId="S::pgomezgarcia@acrisurellc.com::91f44cf9-29b1-483f-89d4-9393e8965be5" providerId="AD" clId="Web-{B83CABEA-51B1-8003-72FB-211E95471CCB}" dt="2025-09-10T10:12:20.654" v="8" actId="1076"/>
      <pc:docMkLst>
        <pc:docMk/>
      </pc:docMkLst>
      <pc:sldChg chg="addSp delSp modSp">
        <pc:chgData name="Pablo Gomez Garcia" userId="S::pgomezgarcia@acrisurellc.com::91f44cf9-29b1-483f-89d4-9393e8965be5" providerId="AD" clId="Web-{B83CABEA-51B1-8003-72FB-211E95471CCB}" dt="2025-09-10T10:12:20.654" v="8" actId="1076"/>
        <pc:sldMkLst>
          <pc:docMk/>
          <pc:sldMk cId="2449013962" sldId="333"/>
        </pc:sldMkLst>
        <pc:spChg chg="mod">
          <ac:chgData name="Pablo Gomez Garcia" userId="S::pgomezgarcia@acrisurellc.com::91f44cf9-29b1-483f-89d4-9393e8965be5" providerId="AD" clId="Web-{B83CABEA-51B1-8003-72FB-211E95471CCB}" dt="2025-09-10T10:12:02.778" v="1" actId="1076"/>
          <ac:spMkLst>
            <pc:docMk/>
            <pc:sldMk cId="2449013962" sldId="333"/>
            <ac:spMk id="3" creationId="{28167A15-34D6-3E89-3467-0AB5C09E77FC}"/>
          </ac:spMkLst>
        </pc:spChg>
        <pc:spChg chg="mod">
          <ac:chgData name="Pablo Gomez Garcia" userId="S::pgomezgarcia@acrisurellc.com::91f44cf9-29b1-483f-89d4-9393e8965be5" providerId="AD" clId="Web-{B83CABEA-51B1-8003-72FB-211E95471CCB}" dt="2025-09-10T10:12:20.654" v="8" actId="1076"/>
          <ac:spMkLst>
            <pc:docMk/>
            <pc:sldMk cId="2449013962" sldId="333"/>
            <ac:spMk id="4" creationId="{09FE4A69-6413-40CB-818B-A86C9A8377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07B08-B5D8-41D0-95D9-32B0DB741411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0464D-3410-44B9-AEBB-E2159BA28E4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761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0464D-3410-44B9-AEBB-E2159BA28E4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1437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04EC8-0FE1-F247-0082-6B763958E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498EDC-2DD3-A09F-E446-1AF754163F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CEA3FE-3C25-4877-60AE-FC0D92BEA4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9C977B-3945-BC01-135E-DA0073BD4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1810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6312-8612-6D97-D913-892A2A54D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256E6EA-9CA0-9595-3BC0-20F7C9EDD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D7858E-0DC6-FBB7-BEAD-836A8160CC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735BC82-EBA9-1832-A6B4-482F3DFCA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7378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7607A-4F2F-6E8B-9A12-3D2B8BD50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2DB540-B2C4-F742-3A6A-2B0D8A018D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356EF09-3E1A-2220-40A9-4A318DFA8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98662CB-F20D-A992-F1AF-F36A11FD9E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88128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76A6B-1072-0EF5-8FDB-39BAF431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D00CF03-D6B0-4E0C-0809-EFD8C20BEC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77C20C-CEAE-A74A-30DD-54D2B8324F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A5A7B8-7AF8-D05B-B9FB-B7BCE8FEA2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5940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A4F14-CFB0-9EF2-8B1E-13D3F8268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14E482D-BD63-D25A-C30B-0A089FB8C9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0DE2ADA-B4A6-1B38-3298-8C0243B265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93D6D4-DA8D-33F2-EB1C-FAF70026CA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720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8A57C-474F-9848-866D-E3E47F8C2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9D646E2-E68B-FF5B-77F5-566E9C298B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98E1EA2-EC7F-9540-AB85-3269F6159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A4CD00-FF17-5090-56E9-8C12B85EB6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6753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D79DE-6C69-60B5-1A3B-E733EF4EC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8FF5D04-A84C-A834-4281-AC92CE38E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2BA4C17-CA22-A6DA-9734-6AA37DF77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E4B64-3FFA-7310-B87C-5FC9B7F00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3776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99158-8016-AC19-DC0B-99CF6D6F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515D6C6-1DB4-3D5E-7ACB-749AEAF58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ACA8901-F514-9BA9-1999-B07761454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3DE9A6-FBCB-47F1-5CDD-5ACBBEFD1B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7150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69AB-03C9-5D2A-553B-853CF1B35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0FFE13C-1891-EAA9-B3BA-C258128C6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3674581-59EB-8C39-C47C-686762955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FBE548-8179-4B46-8C7F-D8B1E43DD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9896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3B755-A537-F695-AC7C-340EE9F0D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D9C254A-60B5-F246-6EB5-A12D5FE29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931500D-47AF-4E9E-6406-0B473BF273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DE7DE1-CECB-B7A1-452C-036B404AB1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0036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97EDE-5DD8-45F6-D4B8-45B1B47A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15D6DA8-8006-5C4D-0CB9-5A61639B3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E2A51A-0F21-AB09-D8A6-EA808619F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9C65C26-7C30-B22A-256E-5F546DF80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26964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BE124-4BBB-14AB-87A2-E50C35803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6A640D8-3952-D77A-4FE3-6C35D6AB8A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9D86506-09EA-F64F-D88C-4C83E64D5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CF7A9E-B527-79E3-1050-9F635B6384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0469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C8DD6-6198-A1E0-A2F0-AA09486F8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11DCD2E-2D1E-6C4C-8092-EFBF580EC8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3FAFC9-1CCB-7AD2-CDEA-D2145043D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09194A-4BC6-365F-88B1-5AE5928C37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5856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7CD3A-F5E4-B952-6C8B-916FA9892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2EEF3CF-6F6E-A954-284B-4B75267AE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B5086BD-ABD3-01BA-33C9-4912D53B2B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69CE3A-F4B1-BC04-46BF-61DB400C39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16244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0E5D7-8AB7-A575-0B08-9E9F3362E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6DDADE-8358-A85D-60E6-6353B1FC5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78A5883-28B0-8803-73CD-FED886B3D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CE06D4B-C738-D7CD-847D-33374FA0CA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9274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704ED-B517-746F-6929-5BFC3F03B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8A5672B-48D0-6B17-9B97-834A14F614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1088288-671C-4886-E854-F22EB21D9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/>
              <a:t>Las Secciones “Analizamos tu negocio” y “Detectamos Riesgos asociados a tu negocio” </a:t>
            </a:r>
            <a:r>
              <a:rPr lang="es-ES" sz="1200">
                <a:highlight>
                  <a:srgbClr val="00FFFF"/>
                </a:highlight>
              </a:rPr>
              <a:t>dependerán del sector, podremos ir creando un repositorio en Share Point e ir alimentándolo, pero no lo tendremos fino el primer día.</a:t>
            </a:r>
            <a:endParaRPr lang="es-ES" sz="1200">
              <a:solidFill>
                <a:schemeClr val="bg1"/>
              </a:solidFill>
              <a:highlight>
                <a:srgbClr val="008080"/>
              </a:highlight>
            </a:endParaRPr>
          </a:p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1CEA56F-227D-9513-C05B-942FF3892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1297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0464D-3410-44B9-AEBB-E2159BA28E4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858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5715" algn="l">
              <a:lnSpc>
                <a:spcPct val="100000"/>
              </a:lnSpc>
              <a:spcBef>
                <a:spcPts val="105"/>
              </a:spcBef>
            </a:pPr>
            <a:r>
              <a:rPr lang="es-ES" sz="1000">
                <a:solidFill>
                  <a:srgbClr val="2A5275"/>
                </a:solidFill>
                <a:latin typeface="Verdana"/>
                <a:cs typeface="Verdana"/>
              </a:rPr>
              <a:t>Hay que hacer adaptaciones de IA:</a:t>
            </a:r>
          </a:p>
          <a:p>
            <a:pPr marR="5715" algn="l">
              <a:lnSpc>
                <a:spcPct val="100000"/>
              </a:lnSpc>
              <a:spcBef>
                <a:spcPts val="105"/>
              </a:spcBef>
            </a:pPr>
            <a:endParaRPr lang="es-ES" sz="1000">
              <a:solidFill>
                <a:srgbClr val="2A5275"/>
              </a:solidFill>
              <a:latin typeface="Verdana"/>
              <a:cs typeface="Verdana"/>
            </a:endParaRPr>
          </a:p>
          <a:p>
            <a:pPr marR="5715" algn="l">
              <a:lnSpc>
                <a:spcPct val="100000"/>
              </a:lnSpc>
              <a:spcBef>
                <a:spcPts val="105"/>
              </a:spcBef>
            </a:pPr>
            <a:r>
              <a:rPr lang="es-ES" sz="1000">
                <a:solidFill>
                  <a:srgbClr val="2A5275"/>
                </a:solidFill>
                <a:latin typeface="Verdana"/>
                <a:cs typeface="Verdana"/>
              </a:rPr>
              <a:t>El texto esta escrito para una empresa no cliente, pero hay que adaptarla también a que pueda ser cliente (</a:t>
            </a:r>
            <a:r>
              <a:rPr lang="es-ES" sz="1000">
                <a:solidFill>
                  <a:srgbClr val="2A5275"/>
                </a:solidFill>
                <a:highlight>
                  <a:srgbClr val="FFFF00"/>
                </a:highlight>
                <a:latin typeface="Verdana"/>
                <a:cs typeface="Verdana"/>
              </a:rPr>
              <a:t>lo pondremos en </a:t>
            </a:r>
            <a:r>
              <a:rPr lang="es-ES" sz="1000" err="1">
                <a:solidFill>
                  <a:srgbClr val="2A5275"/>
                </a:solidFill>
                <a:highlight>
                  <a:srgbClr val="FFFF00"/>
                </a:highlight>
                <a:latin typeface="Verdana"/>
                <a:cs typeface="Verdana"/>
              </a:rPr>
              <a:t>forms</a:t>
            </a:r>
            <a:r>
              <a:rPr lang="es-ES" sz="1000">
                <a:solidFill>
                  <a:srgbClr val="2A5275"/>
                </a:solidFill>
                <a:latin typeface="Verdana"/>
                <a:cs typeface="Verdana"/>
              </a:rPr>
              <a:t>)</a:t>
            </a:r>
          </a:p>
          <a:p>
            <a:pPr marR="5715" algn="l">
              <a:lnSpc>
                <a:spcPct val="100000"/>
              </a:lnSpc>
              <a:spcBef>
                <a:spcPts val="105"/>
              </a:spcBef>
            </a:pPr>
            <a:endParaRPr lang="es-ES" sz="1000">
              <a:solidFill>
                <a:srgbClr val="2A5275"/>
              </a:solidFill>
              <a:latin typeface="Verdana"/>
              <a:cs typeface="Verdana"/>
            </a:endParaRPr>
          </a:p>
          <a:p>
            <a:pPr marR="5715" algn="l">
              <a:lnSpc>
                <a:spcPct val="100000"/>
              </a:lnSpc>
              <a:spcBef>
                <a:spcPts val="105"/>
              </a:spcBef>
            </a:pPr>
            <a:r>
              <a:rPr lang="es-ES" sz="1000">
                <a:solidFill>
                  <a:srgbClr val="2A5275"/>
                </a:solidFill>
                <a:latin typeface="Verdana"/>
                <a:cs typeface="Verdana"/>
              </a:rPr>
              <a:t>Hay que adaptar la forma de dirigirse al cliente en función de que sea un equipo el que esta al frente de la empresa, una persona individual (</a:t>
            </a:r>
            <a:r>
              <a:rPr lang="es-ES" sz="1000">
                <a:solidFill>
                  <a:srgbClr val="2A5275"/>
                </a:solidFill>
                <a:highlight>
                  <a:srgbClr val="FFFF00"/>
                </a:highlight>
                <a:latin typeface="Verdana"/>
                <a:cs typeface="Verdana"/>
              </a:rPr>
              <a:t>lo pondremos en </a:t>
            </a:r>
            <a:r>
              <a:rPr lang="es-ES" sz="1000" err="1">
                <a:solidFill>
                  <a:srgbClr val="2A5275"/>
                </a:solidFill>
                <a:highlight>
                  <a:srgbClr val="FFFF00"/>
                </a:highlight>
                <a:latin typeface="Verdana"/>
                <a:cs typeface="Verdana"/>
              </a:rPr>
              <a:t>forms</a:t>
            </a:r>
            <a:r>
              <a:rPr lang="es-ES" sz="1000">
                <a:solidFill>
                  <a:srgbClr val="2A5275"/>
                </a:solidFill>
                <a:latin typeface="Verdana"/>
                <a:cs typeface="Verdana"/>
              </a:rPr>
              <a:t>)</a:t>
            </a:r>
          </a:p>
          <a:p>
            <a:pPr marR="5715" algn="l">
              <a:lnSpc>
                <a:spcPct val="100000"/>
              </a:lnSpc>
              <a:spcBef>
                <a:spcPts val="105"/>
              </a:spcBef>
            </a:pPr>
            <a:endParaRPr lang="es-ES" sz="1000">
              <a:solidFill>
                <a:srgbClr val="2A5275"/>
              </a:solidFill>
              <a:latin typeface="Verdana"/>
              <a:cs typeface="Verdana"/>
            </a:endParaRPr>
          </a:p>
          <a:p>
            <a:pPr marR="5715" algn="l">
              <a:lnSpc>
                <a:spcPct val="100000"/>
              </a:lnSpc>
              <a:spcBef>
                <a:spcPts val="105"/>
              </a:spcBef>
            </a:pPr>
            <a:r>
              <a:rPr lang="es-ES" sz="1000">
                <a:solidFill>
                  <a:srgbClr val="2A5275"/>
                </a:solidFill>
                <a:latin typeface="Verdana"/>
                <a:cs typeface="Verdana"/>
              </a:rPr>
              <a:t>El texto de las diapositivas está hecho para un nuevo cliente que tiene un equipo.</a:t>
            </a:r>
          </a:p>
          <a:p>
            <a:pPr marR="5715" algn="l">
              <a:lnSpc>
                <a:spcPct val="100000"/>
              </a:lnSpc>
              <a:spcBef>
                <a:spcPts val="105"/>
              </a:spcBef>
            </a:pPr>
            <a:endParaRPr lang="es-ES" sz="1000">
              <a:solidFill>
                <a:srgbClr val="2A5275"/>
              </a:solidFill>
              <a:latin typeface="Verdana"/>
              <a:cs typeface="Verdana"/>
            </a:endParaRPr>
          </a:p>
          <a:p>
            <a:pPr marR="5715" algn="l">
              <a:lnSpc>
                <a:spcPct val="100000"/>
              </a:lnSpc>
              <a:spcBef>
                <a:spcPts val="105"/>
              </a:spcBef>
            </a:pPr>
            <a:r>
              <a:rPr lang="es-ES" sz="1000">
                <a:solidFill>
                  <a:srgbClr val="2A5275"/>
                </a:solidFill>
                <a:latin typeface="Verdana"/>
                <a:cs typeface="Verdana"/>
              </a:rPr>
              <a:t>Si es mejor, más rápido, más seguro y económico, que hagamos los modelos nosotros, nos lo decís.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0464D-3410-44B9-AEBB-E2159BA28E4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588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1D9FA-0467-9306-5191-18C324918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1FF132E-4D66-961E-415A-70ED817E5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B63021A-18E2-AFB2-AA2F-E90406317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A9553E-CA4C-48A6-69D9-E9054E815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0464D-3410-44B9-AEBB-E2159BA28E4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6428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D7925-CC11-30B8-89F3-83BF1FBF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C92F5E0-23E4-6EF3-A4CB-ED6A8F44F6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FC770C5-525E-F3FB-FC62-F97B0C204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691B2A9-65C3-E0FB-7796-98814269F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7410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AA4AB-1E68-CD55-4572-16B5901B2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82FAEC-486E-B04C-2B79-7AA286120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06B6761-E78A-C845-0A76-66D6B9E29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619A1D7-5D28-B477-1F3D-BE4552EEE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1837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21B60-B07E-68AF-FDB2-5BECB2115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9377AAA-E725-7D7A-DE62-AAB880FA20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CFCC597-FC5F-94CA-7247-583AB49AD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DB517C-4DB8-A80B-73FB-F37D1CF3BC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90241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231CE2-CEB4-6BBE-7834-6C11112A8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650EC28-C6FD-65C9-A04A-2DF02FD97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A73C14C-0B80-620A-F93D-3106AC377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C3DC26-73CF-8CC2-4B72-25EAEE8906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CB26D4-7727-4912-8554-9F526427103F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082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833E29-714C-C521-F734-CEAFDFBA6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F085D7-8731-3BE8-B942-CFA411209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716319-8F44-2BC1-CC28-251571F9F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C781E0-14A5-B15B-0527-F7E15723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4DBC8D-F63E-F5C3-7490-81654CC95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035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678F7-417B-EB3D-FC6D-62199E0B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E9BAC86-D7DE-4F6E-3736-CEC7C2E9CB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B1F00-DA25-03D8-075C-CBC799963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1DF34A-EB7A-F245-CB83-42D09D677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302370-0293-F7BD-CF65-B98025E6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559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56FB217-CA9A-6FBB-0F92-19F625FB2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5BC59B2-508F-8B61-ED08-AE6070749E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BB6929-58D7-AD00-75D6-B2D5932A8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F60F86-C5F2-06BA-B398-3C3D4D004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CCE5A9-12AD-3B09-BFFD-B906ABC5E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8110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930F6-1D4E-6C09-3341-E4AC75E8C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C2A92A-B51A-1AD7-306D-822024D04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9AC5B-D12F-0C1F-64C0-F4BA6BC7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1F2C16-C7E3-6752-6EA7-B21D15307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675D9C-6092-680F-C881-6C72792D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53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4FB78-F428-F816-AAB2-EA98C399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B1E8B9-38AC-2F99-BF78-5B4AD1879E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585CEF-19B8-7C8D-AD40-8D663EBC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936C8E-E24D-8B0B-ECAE-CAEC7BF05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C625C3-9295-3B8D-F643-881F0A4C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786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91BCEB-1350-DEC7-5EE4-232156CB3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C1270E-0E09-ED4B-9D7D-3698E270B2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58DA43-39A5-6BEE-5309-3B24D9D0C4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816259-7946-6BB2-F45C-588FE1994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F95C3A0-9947-1B87-9CBD-42A60FE40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653D95-9E27-EBC7-07EB-3CF14BBD6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07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F62241-8E73-0F2D-E86E-6E715D4D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4D5104-7BEE-1B8B-7197-89155697B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B44B05-8570-0C36-0356-396C338BA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FECFD5-C817-5936-C225-CDA3CCC76C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C48EC3A-46F9-C014-0E8D-6EAF899B29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70D9A48-5DD3-7AEA-3661-42E24890C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6D7127-D467-9D94-2BFB-D2CC06891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B4CA2F3-B059-92ED-7CBA-86744EA2A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779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8092E0-0A0F-EB80-8875-68FE07715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2353369-7FEA-1E67-F6DA-B6F05F8A8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56C9A3-A436-9EA7-C988-FAE8C7BB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9E3A101-B3FE-D1BE-DFC9-1A1997614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0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9930638-F76C-A672-9D5C-517E1C381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37A24DE-5C9A-91CE-440C-6E91B93A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C6EC6FA-8025-6494-9AD3-53E1B6BEC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276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82670-4A01-6D77-FF95-1EBA94B6E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9F410E-0F27-56C7-B757-D0A1EBC9C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C782A9-99CE-1254-79F9-7CBF50BF0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7D7D83-6B90-C9DC-DFE4-77501FF42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6E8A42-7205-3163-B864-C5381EF25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9DCAAF-96CA-4C0B-487F-E9BB935D6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34437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1617E7-90F4-13CF-3ED4-7E4460B3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428AC05-EBBD-A349-2E8B-5E546BEA1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7DFEA4-B505-D789-BF9E-17E128A3FC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52BBF96-522A-B30F-BA8D-C2C49065C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C32CD0D-C7B7-9443-77AD-4D34BCCCC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55BD70-492D-E2DC-B4C6-CFF3A8975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8478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C8FE232-5782-71E7-185E-B8D13647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B8C4D2-C882-4FFB-99E8-897A1D44A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3DA88B-B63D-0BDB-08E3-3519B1590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63DC9-3F71-4C83-A454-A1980477760B}" type="datetimeFigureOut">
              <a:rPr lang="es-ES" smtClean="0"/>
              <a:t>08/10/2025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4A801A-7739-BB42-F25D-CD92826C6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7D7244-1CBD-9B2D-AB99-1B115AC7AA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8A93C-4998-4886-A699-0435995DE57A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19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" Type="http://schemas.openxmlformats.org/officeDocument/2006/relationships/video" Target="../media/media1.mp4"/><Relationship Id="rId16" Type="http://schemas.openxmlformats.org/officeDocument/2006/relationships/image" Target="../media/image12.svg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19" Type="http://schemas.openxmlformats.org/officeDocument/2006/relationships/image" Target="../media/image15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7.png"/><Relationship Id="rId18" Type="http://schemas.openxmlformats.org/officeDocument/2006/relationships/image" Target="../media/image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4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3.png"/><Relationship Id="rId5" Type="http://schemas.openxmlformats.org/officeDocument/2006/relationships/image" Target="../media/image23.png"/><Relationship Id="rId15" Type="http://schemas.openxmlformats.org/officeDocument/2006/relationships/image" Target="../media/image9.png"/><Relationship Id="rId10" Type="http://schemas.openxmlformats.org/officeDocument/2006/relationships/image" Target="../media/image2.svg"/><Relationship Id="rId19" Type="http://schemas.openxmlformats.org/officeDocument/2006/relationships/image" Target="../media/image14.png"/><Relationship Id="rId4" Type="http://schemas.openxmlformats.org/officeDocument/2006/relationships/image" Target="../media/image22.svg"/><Relationship Id="rId9" Type="http://schemas.openxmlformats.org/officeDocument/2006/relationships/image" Target="../media/image1.png"/><Relationship Id="rId1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7.png"/><Relationship Id="rId18" Type="http://schemas.openxmlformats.org/officeDocument/2006/relationships/image" Target="../media/image6.sv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12" Type="http://schemas.openxmlformats.org/officeDocument/2006/relationships/image" Target="../media/image4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3.png"/><Relationship Id="rId5" Type="http://schemas.openxmlformats.org/officeDocument/2006/relationships/image" Target="../media/image23.png"/><Relationship Id="rId15" Type="http://schemas.openxmlformats.org/officeDocument/2006/relationships/image" Target="../media/image9.png"/><Relationship Id="rId10" Type="http://schemas.openxmlformats.org/officeDocument/2006/relationships/image" Target="../media/image2.svg"/><Relationship Id="rId19" Type="http://schemas.openxmlformats.org/officeDocument/2006/relationships/image" Target="../media/image14.png"/><Relationship Id="rId4" Type="http://schemas.openxmlformats.org/officeDocument/2006/relationships/image" Target="../media/image28.svg"/><Relationship Id="rId9" Type="http://schemas.openxmlformats.org/officeDocument/2006/relationships/image" Target="../media/image1.png"/><Relationship Id="rId14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9.png"/><Relationship Id="rId18" Type="http://schemas.openxmlformats.org/officeDocument/2006/relationships/image" Target="../media/image15.svg"/><Relationship Id="rId3" Type="http://schemas.openxmlformats.org/officeDocument/2006/relationships/image" Target="../media/image27.png"/><Relationship Id="rId7" Type="http://schemas.openxmlformats.org/officeDocument/2006/relationships/image" Target="../media/image1.png"/><Relationship Id="rId12" Type="http://schemas.openxmlformats.org/officeDocument/2006/relationships/image" Target="../media/image8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7.png"/><Relationship Id="rId5" Type="http://schemas.openxmlformats.org/officeDocument/2006/relationships/image" Target="../media/image25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4" Type="http://schemas.openxmlformats.org/officeDocument/2006/relationships/image" Target="../media/image28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6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30.sv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4.svg"/><Relationship Id="rId5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36.svg"/><Relationship Id="rId9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34.svg"/><Relationship Id="rId4" Type="http://schemas.openxmlformats.org/officeDocument/2006/relationships/image" Target="../media/image36.sv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35.png"/><Relationship Id="rId7" Type="http://schemas.openxmlformats.org/officeDocument/2006/relationships/image" Target="../media/image14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11" Type="http://schemas.openxmlformats.org/officeDocument/2006/relationships/image" Target="../media/image33.png"/><Relationship Id="rId5" Type="http://schemas.openxmlformats.org/officeDocument/2006/relationships/image" Target="../media/image41.png"/><Relationship Id="rId10" Type="http://schemas.openxmlformats.org/officeDocument/2006/relationships/image" Target="../media/image39.svg"/><Relationship Id="rId4" Type="http://schemas.openxmlformats.org/officeDocument/2006/relationships/image" Target="../media/image40.svg"/><Relationship Id="rId9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3.png"/><Relationship Id="rId18" Type="http://schemas.openxmlformats.org/officeDocument/2006/relationships/image" Target="../media/image8.svg"/><Relationship Id="rId3" Type="http://schemas.openxmlformats.org/officeDocument/2006/relationships/image" Target="../media/image43.png"/><Relationship Id="rId7" Type="http://schemas.openxmlformats.org/officeDocument/2006/relationships/image" Target="../media/image38.png"/><Relationship Id="rId12" Type="http://schemas.openxmlformats.org/officeDocument/2006/relationships/image" Target="../media/image2.svg"/><Relationship Id="rId1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.svg"/><Relationship Id="rId20" Type="http://schemas.openxmlformats.org/officeDocument/2006/relationships/image" Target="../media/image1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5" Type="http://schemas.openxmlformats.org/officeDocument/2006/relationships/image" Target="../media/image5.png"/><Relationship Id="rId10" Type="http://schemas.openxmlformats.org/officeDocument/2006/relationships/image" Target="../media/image34.svg"/><Relationship Id="rId19" Type="http://schemas.openxmlformats.org/officeDocument/2006/relationships/image" Target="../media/image9.png"/><Relationship Id="rId4" Type="http://schemas.openxmlformats.org/officeDocument/2006/relationships/image" Target="../media/image44.svg"/><Relationship Id="rId9" Type="http://schemas.openxmlformats.org/officeDocument/2006/relationships/image" Target="../media/image33.png"/><Relationship Id="rId1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49.png"/><Relationship Id="rId18" Type="http://schemas.openxmlformats.org/officeDocument/2006/relationships/image" Target="../media/image54.svg"/><Relationship Id="rId26" Type="http://schemas.openxmlformats.org/officeDocument/2006/relationships/image" Target="../media/image6.svg"/><Relationship Id="rId3" Type="http://schemas.openxmlformats.org/officeDocument/2006/relationships/image" Target="../media/image41.png"/><Relationship Id="rId21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openxmlformats.org/officeDocument/2006/relationships/image" Target="../media/image48.svg"/><Relationship Id="rId17" Type="http://schemas.openxmlformats.org/officeDocument/2006/relationships/image" Target="../media/image53.png"/><Relationship Id="rId25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2.svg"/><Relationship Id="rId20" Type="http://schemas.openxmlformats.org/officeDocument/2006/relationships/image" Target="../media/image56.svg"/><Relationship Id="rId2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11" Type="http://schemas.openxmlformats.org/officeDocument/2006/relationships/image" Target="../media/image47.png"/><Relationship Id="rId24" Type="http://schemas.openxmlformats.org/officeDocument/2006/relationships/image" Target="../media/image4.svg"/><Relationship Id="rId5" Type="http://schemas.openxmlformats.org/officeDocument/2006/relationships/image" Target="../media/image11.png"/><Relationship Id="rId15" Type="http://schemas.openxmlformats.org/officeDocument/2006/relationships/image" Target="../media/image51.png"/><Relationship Id="rId23" Type="http://schemas.openxmlformats.org/officeDocument/2006/relationships/image" Target="../media/image3.png"/><Relationship Id="rId28" Type="http://schemas.openxmlformats.org/officeDocument/2006/relationships/image" Target="../media/image8.svg"/><Relationship Id="rId10" Type="http://schemas.openxmlformats.org/officeDocument/2006/relationships/image" Target="../media/image46.svg"/><Relationship Id="rId19" Type="http://schemas.openxmlformats.org/officeDocument/2006/relationships/image" Target="../media/image55.png"/><Relationship Id="rId4" Type="http://schemas.openxmlformats.org/officeDocument/2006/relationships/image" Target="../media/image42.svg"/><Relationship Id="rId9" Type="http://schemas.openxmlformats.org/officeDocument/2006/relationships/image" Target="../media/image45.png"/><Relationship Id="rId14" Type="http://schemas.openxmlformats.org/officeDocument/2006/relationships/image" Target="../media/image50.svg"/><Relationship Id="rId22" Type="http://schemas.openxmlformats.org/officeDocument/2006/relationships/image" Target="../media/image2.svg"/><Relationship Id="rId27" Type="http://schemas.openxmlformats.org/officeDocument/2006/relationships/image" Target="../media/image7.png"/><Relationship Id="rId30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15.svg"/><Relationship Id="rId9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3.png"/><Relationship Id="rId18" Type="http://schemas.openxmlformats.org/officeDocument/2006/relationships/hyperlink" Target="mailto:electr%C3%B3nicocliente@quejasyreclamaciones.como" TargetMode="External"/><Relationship Id="rId3" Type="http://schemas.openxmlformats.org/officeDocument/2006/relationships/image" Target="../media/image14.png"/><Relationship Id="rId21" Type="http://schemas.openxmlformats.org/officeDocument/2006/relationships/hyperlink" Target="http://www.cb5.es/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2.svg"/><Relationship Id="rId17" Type="http://schemas.openxmlformats.org/officeDocument/2006/relationships/hyperlink" Target="https://dgsfp.mineco.gob.es/es/Distribuidores/PUI/Paginas/pui.aspx" TargetMode="Externa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6.svg"/><Relationship Id="rId20" Type="http://schemas.openxmlformats.org/officeDocument/2006/relationships/hyperlink" Target="http://www.summaseguro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svg"/><Relationship Id="rId19" Type="http://schemas.openxmlformats.org/officeDocument/2006/relationships/hyperlink" Target="http://www.grupo-summa.com/" TargetMode="External"/><Relationship Id="rId4" Type="http://schemas.openxmlformats.org/officeDocument/2006/relationships/image" Target="../media/image15.svg"/><Relationship Id="rId9" Type="http://schemas.openxmlformats.org/officeDocument/2006/relationships/image" Target="../media/image49.png"/><Relationship Id="rId14" Type="http://schemas.openxmlformats.org/officeDocument/2006/relationships/image" Target="../media/image54.svg"/><Relationship Id="rId22" Type="http://schemas.openxmlformats.org/officeDocument/2006/relationships/hyperlink" Target="http://www.nephilim-mediacion.es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8.png"/><Relationship Id="rId10" Type="http://schemas.openxmlformats.org/officeDocument/2006/relationships/image" Target="../media/image6.sv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4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9.png"/><Relationship Id="rId18" Type="http://schemas.openxmlformats.org/officeDocument/2006/relationships/image" Target="../media/image15.svg"/><Relationship Id="rId3" Type="http://schemas.openxmlformats.org/officeDocument/2006/relationships/image" Target="../media/image19.png"/><Relationship Id="rId7" Type="http://schemas.openxmlformats.org/officeDocument/2006/relationships/image" Target="../media/image1.png"/><Relationship Id="rId12" Type="http://schemas.openxmlformats.org/officeDocument/2006/relationships/image" Target="../media/image8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7.png"/><Relationship Id="rId5" Type="http://schemas.openxmlformats.org/officeDocument/2006/relationships/image" Target="../media/image21.png"/><Relationship Id="rId15" Type="http://schemas.openxmlformats.org/officeDocument/2006/relationships/image" Target="../media/image5.png"/><Relationship Id="rId10" Type="http://schemas.openxmlformats.org/officeDocument/2006/relationships/image" Target="../media/image4.svg"/><Relationship Id="rId4" Type="http://schemas.openxmlformats.org/officeDocument/2006/relationships/image" Target="../media/image20.svg"/><Relationship Id="rId9" Type="http://schemas.openxmlformats.org/officeDocument/2006/relationships/image" Target="../media/image3.png"/><Relationship Id="rId1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7.png"/><Relationship Id="rId18" Type="http://schemas.openxmlformats.org/officeDocument/2006/relationships/image" Target="../media/image6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4.sv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0.svg"/><Relationship Id="rId20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11" Type="http://schemas.openxmlformats.org/officeDocument/2006/relationships/image" Target="../media/image3.png"/><Relationship Id="rId5" Type="http://schemas.openxmlformats.org/officeDocument/2006/relationships/image" Target="../media/image21.png"/><Relationship Id="rId15" Type="http://schemas.openxmlformats.org/officeDocument/2006/relationships/image" Target="../media/image9.png"/><Relationship Id="rId10" Type="http://schemas.openxmlformats.org/officeDocument/2006/relationships/image" Target="../media/image2.svg"/><Relationship Id="rId19" Type="http://schemas.openxmlformats.org/officeDocument/2006/relationships/image" Target="../media/image14.png"/><Relationship Id="rId4" Type="http://schemas.openxmlformats.org/officeDocument/2006/relationships/image" Target="../media/image20.svg"/><Relationship Id="rId9" Type="http://schemas.openxmlformats.org/officeDocument/2006/relationships/image" Target="../media/image1.png"/><Relationship Id="rId1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E3E27279-A2AD-9A84-275A-A3736F8B4E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3161163" y="13741379"/>
            <a:ext cx="482600" cy="668028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0CBE252A-430C-582B-521B-F6A6CE18D6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2678563" y="10401244"/>
            <a:ext cx="482600" cy="668028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1C18FA4-58B4-8B73-7A6D-F94AE81520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95963" y="7442279"/>
            <a:ext cx="484653" cy="607709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BE49EC0-C430-E7ED-0BED-361897B644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126363" y="20421651"/>
            <a:ext cx="482600" cy="6680289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50290272-FE3B-EC2B-4008-8A5301C7EF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3643763" y="17081516"/>
            <a:ext cx="482600" cy="6680287"/>
          </a:xfrm>
          <a:prstGeom prst="rect">
            <a:avLst/>
          </a:prstGeom>
        </p:spPr>
      </p:pic>
      <p:pic>
        <p:nvPicPr>
          <p:cNvPr id="2" name="Gráfico 1">
            <a:extLst>
              <a:ext uri="{FF2B5EF4-FFF2-40B4-BE49-F238E27FC236}">
                <a16:creationId xmlns:a16="http://schemas.microsoft.com/office/drawing/2014/main" id="{32388E4F-47D2-DB66-255D-0A303BC230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07306" y="3126477"/>
            <a:ext cx="4369919" cy="601396"/>
          </a:xfrm>
          <a:prstGeom prst="rect">
            <a:avLst/>
          </a:prstGeom>
        </p:spPr>
      </p:pic>
      <p:pic>
        <p:nvPicPr>
          <p:cNvPr id="4" name="Intro Acrisure Locución">
            <a:hlinkClick r:id="" action="ppaction://media"/>
            <a:extLst>
              <a:ext uri="{FF2B5EF4-FFF2-40B4-BE49-F238E27FC236}">
                <a16:creationId xmlns:a16="http://schemas.microsoft.com/office/drawing/2014/main" id="{E31DD2E2-F828-3305-ED31-453AF3F82F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5B76F9F-C562-A6F3-43CA-FCAA245A57CA}"/>
              </a:ext>
            </a:extLst>
          </p:cNvPr>
          <p:cNvCxnSpPr/>
          <p:nvPr/>
        </p:nvCxnSpPr>
        <p:spPr>
          <a:xfrm>
            <a:off x="0" y="7159109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746CC6B9-2AD4-70A6-37E5-BE43B2B8683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336572" y="7326082"/>
            <a:ext cx="1600634" cy="21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00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EEAF-B1A0-373D-8C09-BDDB7F59F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5195089-2BB3-640A-E2B3-029D66942F90}"/>
              </a:ext>
            </a:extLst>
          </p:cNvPr>
          <p:cNvSpPr txBox="1"/>
          <p:nvPr/>
        </p:nvSpPr>
        <p:spPr>
          <a:xfrm>
            <a:off x="4874063" y="1813890"/>
            <a:ext cx="464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latin typeface="Aptos Light" panose="020B0004020202020204" pitchFamily="34" charset="0"/>
              </a:rPr>
              <a:t>Seguros para </a:t>
            </a:r>
            <a:r>
              <a:rPr lang="es-ES" sz="3200">
                <a:latin typeface="Aptos" panose="020B0004020202020204" pitchFamily="34" charset="0"/>
              </a:rPr>
              <a:t>empleados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02A78A6-6267-621F-C7FE-87B6AEF312BF}"/>
              </a:ext>
            </a:extLst>
          </p:cNvPr>
          <p:cNvSpPr txBox="1"/>
          <p:nvPr/>
        </p:nvSpPr>
        <p:spPr>
          <a:xfrm>
            <a:off x="4874063" y="2422481"/>
            <a:ext cx="4663633" cy="2706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Vida colectivo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Salud colectivo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Accidentes de convenio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Seguro vida personas clave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Asistencia en viaje directivos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Externalización de pensiones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Fidelización de los empleados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669A498-A7E4-B088-409F-77DB92B22C60}"/>
              </a:ext>
            </a:extLst>
          </p:cNvPr>
          <p:cNvSpPr txBox="1"/>
          <p:nvPr/>
        </p:nvSpPr>
        <p:spPr>
          <a:xfrm>
            <a:off x="4874063" y="1536890"/>
            <a:ext cx="4645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>
                <a:latin typeface="Aptos" panose="020B0004020202020204" pitchFamily="34" charset="0"/>
              </a:rPr>
              <a:t>Nuestras Especialidades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697E40A7-A53D-FCCC-D94F-CDA9C4F6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495903" y="4630346"/>
            <a:ext cx="1401731" cy="1156335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3D7B2A40-5037-F588-9ED1-A463D4D2D8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9813" y="1574245"/>
            <a:ext cx="1801649" cy="237182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468EFB0-8BC7-F934-8639-2D8C348469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65025" y="-1"/>
            <a:ext cx="809307" cy="115633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1B6DBFDD-D517-9B24-9B10-8359D73AF0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44200" y="0"/>
            <a:ext cx="482600" cy="62357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501663E7-A8C3-5CE4-F68E-4CE0EF90C0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9426" y="0"/>
            <a:ext cx="482600" cy="623569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D1C4F7DF-F1FF-5013-58BA-9B45F4663E4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09400" y="0"/>
            <a:ext cx="482600" cy="62357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FE28E66A-D5CB-1E9F-1CDC-582CC31554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26800" y="0"/>
            <a:ext cx="482600" cy="6235700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E4CE2D1-4447-EAC8-B746-0CA6DA9C0A1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3174" y="-1"/>
            <a:ext cx="482600" cy="6235699"/>
          </a:xfrm>
          <a:prstGeom prst="rect">
            <a:avLst/>
          </a:prstGeom>
        </p:spPr>
      </p:pic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BAEA13C-2F56-91CB-ED6D-05E3B97F1AFE}"/>
              </a:ext>
            </a:extLst>
          </p:cNvPr>
          <p:cNvCxnSpPr>
            <a:cxnSpLocks/>
          </p:cNvCxnSpPr>
          <p:nvPr/>
        </p:nvCxnSpPr>
        <p:spPr>
          <a:xfrm>
            <a:off x="4987925" y="2422481"/>
            <a:ext cx="5756275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9AB22498-7F97-6107-E284-C160D059C635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Gráfico 16">
            <a:extLst>
              <a:ext uri="{FF2B5EF4-FFF2-40B4-BE49-F238E27FC236}">
                <a16:creationId xmlns:a16="http://schemas.microsoft.com/office/drawing/2014/main" id="{0450CBE4-9F04-8B72-E597-0389996133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301768E2-CC3A-8345-6A0B-D8E4750CF5DA}"/>
              </a:ext>
            </a:extLst>
          </p:cNvPr>
          <p:cNvSpPr txBox="1"/>
          <p:nvPr/>
        </p:nvSpPr>
        <p:spPr>
          <a:xfrm>
            <a:off x="125981" y="6370189"/>
            <a:ext cx="1040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>
                <a:latin typeface="Aptos" panose="020B0004020202020204" pitchFamily="34" charset="0"/>
              </a:rPr>
              <a:t>Somos Expertos en Seguros: </a:t>
            </a:r>
            <a:r>
              <a:rPr lang="es-ES" sz="1800">
                <a:latin typeface="Aptos Light" panose="020B0004020202020204" pitchFamily="34" charset="0"/>
              </a:rPr>
              <a:t>Conoce Nuestras Especialidades</a:t>
            </a:r>
          </a:p>
        </p:txBody>
      </p:sp>
    </p:spTree>
    <p:extLst>
      <p:ext uri="{BB962C8B-B14F-4D97-AF65-F5344CB8AC3E}">
        <p14:creationId xmlns:p14="http://schemas.microsoft.com/office/powerpoint/2010/main" val="1990429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120B8-020B-6B0C-F78C-EEEF239A7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>
            <a:extLst>
              <a:ext uri="{FF2B5EF4-FFF2-40B4-BE49-F238E27FC236}">
                <a16:creationId xmlns:a16="http://schemas.microsoft.com/office/drawing/2014/main" id="{2F26B96F-8A08-CD15-DFFE-00CA703A42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67182" y="1"/>
            <a:ext cx="710197" cy="10795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125CB42-D7CB-6373-0FFD-940357042BF2}"/>
              </a:ext>
            </a:extLst>
          </p:cNvPr>
          <p:cNvSpPr txBox="1"/>
          <p:nvPr/>
        </p:nvSpPr>
        <p:spPr>
          <a:xfrm>
            <a:off x="5334441" y="2307374"/>
            <a:ext cx="464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latin typeface="Aptos Light" panose="020B0004020202020204" pitchFamily="34" charset="0"/>
              </a:rPr>
              <a:t>Seguros </a:t>
            </a:r>
            <a:r>
              <a:rPr lang="es-ES" sz="3200">
                <a:latin typeface="Aptos" panose="020B0004020202020204" pitchFamily="34" charset="0"/>
              </a:rPr>
              <a:t>financieros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8582DE-DE7B-7894-9553-1F4341E34DF2}"/>
              </a:ext>
            </a:extLst>
          </p:cNvPr>
          <p:cNvSpPr txBox="1"/>
          <p:nvPr/>
        </p:nvSpPr>
        <p:spPr>
          <a:xfrm>
            <a:off x="5334441" y="2915965"/>
            <a:ext cx="4663633" cy="80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Crédito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Caución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DF53106-62C1-437F-3FDE-CAA7E48EB13B}"/>
              </a:ext>
            </a:extLst>
          </p:cNvPr>
          <p:cNvSpPr txBox="1"/>
          <p:nvPr/>
        </p:nvSpPr>
        <p:spPr>
          <a:xfrm>
            <a:off x="5334441" y="2030374"/>
            <a:ext cx="46450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>
                <a:latin typeface="Aptos" panose="020B0004020202020204" pitchFamily="34" charset="0"/>
              </a:rPr>
              <a:t>Nuestras Especialidades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859947A-B28B-C3C9-51B5-FA02A94AE0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176979" y="4913815"/>
            <a:ext cx="819993" cy="1079500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9CE9F2C7-BDA2-5038-45FC-6ACD3300AE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87700" y="2067728"/>
            <a:ext cx="1720722" cy="245856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5F8ED16-EB03-C411-5CFF-029CBDEA17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8852" y="0"/>
            <a:ext cx="482600" cy="623570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05B776D3-3288-7EB5-8AB5-B029974B64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9426" y="0"/>
            <a:ext cx="482600" cy="62357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DF197666-07B9-0F11-9F5D-B7067CD7FB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09400" y="0"/>
            <a:ext cx="482600" cy="62357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5ADE1339-F226-6314-CE44-22B808D4D2E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26800" y="0"/>
            <a:ext cx="482600" cy="6235700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E3E7740D-0C73-CF64-6DDB-36B6105EE7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3174" y="-1"/>
            <a:ext cx="482600" cy="6235700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ED6E2D5-2135-E3DF-9C7C-C1F26B06EF5C}"/>
              </a:ext>
            </a:extLst>
          </p:cNvPr>
          <p:cNvCxnSpPr>
            <a:cxnSpLocks/>
          </p:cNvCxnSpPr>
          <p:nvPr/>
        </p:nvCxnSpPr>
        <p:spPr>
          <a:xfrm>
            <a:off x="5435600" y="2915965"/>
            <a:ext cx="57912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FDF028E9-E8C1-A089-EDB2-78288A2D9B4F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Gráfico 20">
            <a:extLst>
              <a:ext uri="{FF2B5EF4-FFF2-40B4-BE49-F238E27FC236}">
                <a16:creationId xmlns:a16="http://schemas.microsoft.com/office/drawing/2014/main" id="{546B8ABC-0E7B-1EFB-0BBA-D2390A9D3E0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AA8D9BDB-ABAD-9DBF-83A5-2ECD94299EEB}"/>
              </a:ext>
            </a:extLst>
          </p:cNvPr>
          <p:cNvSpPr txBox="1"/>
          <p:nvPr/>
        </p:nvSpPr>
        <p:spPr>
          <a:xfrm>
            <a:off x="125981" y="6370189"/>
            <a:ext cx="1040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>
                <a:latin typeface="Aptos" panose="020B0004020202020204" pitchFamily="34" charset="0"/>
              </a:rPr>
              <a:t>Somos Expertos en Seguros: </a:t>
            </a:r>
            <a:r>
              <a:rPr lang="es-ES" sz="1800">
                <a:latin typeface="Aptos Light" panose="020B0004020202020204" pitchFamily="34" charset="0"/>
              </a:rPr>
              <a:t>Conoce Nuestras Especialidades</a:t>
            </a:r>
          </a:p>
        </p:txBody>
      </p:sp>
    </p:spTree>
    <p:extLst>
      <p:ext uri="{BB962C8B-B14F-4D97-AF65-F5344CB8AC3E}">
        <p14:creationId xmlns:p14="http://schemas.microsoft.com/office/powerpoint/2010/main" val="75860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33DF2-B8F1-0A7B-06EE-4B991340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5FFD336-0827-26FE-8869-940E5C30E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6599" y="1994987"/>
            <a:ext cx="1789699" cy="272034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D745CC-22A1-8E8B-6FC9-B3B076994D43}"/>
              </a:ext>
            </a:extLst>
          </p:cNvPr>
          <p:cNvSpPr txBox="1"/>
          <p:nvPr/>
        </p:nvSpPr>
        <p:spPr>
          <a:xfrm>
            <a:off x="6076024" y="2456147"/>
            <a:ext cx="464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latin typeface="Aptos Light" panose="020B0004020202020204" pitchFamily="34" charset="0"/>
              </a:rPr>
              <a:t>Seguros </a:t>
            </a:r>
            <a:r>
              <a:rPr lang="es-ES" sz="3200">
                <a:latin typeface="Aptos" panose="020B0004020202020204" pitchFamily="34" charset="0"/>
              </a:rPr>
              <a:t>varios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F22DEB-A1B5-37A2-FE20-91ED435EBD7B}"/>
              </a:ext>
            </a:extLst>
          </p:cNvPr>
          <p:cNvSpPr txBox="1"/>
          <p:nvPr/>
        </p:nvSpPr>
        <p:spPr>
          <a:xfrm>
            <a:off x="6076024" y="3090138"/>
            <a:ext cx="4663633" cy="1190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Pérdida de beneficios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Fidelidad de los empleados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Plan de contingencia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02809AAF-A38D-C653-B842-950275E60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066869" y="5295897"/>
            <a:ext cx="657757" cy="939801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7AC4DD3E-4F52-DB89-5F8D-BF631D897E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8852" y="0"/>
            <a:ext cx="482600" cy="623569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BBB77823-21A4-7447-167D-CD2357F80B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9426" y="0"/>
            <a:ext cx="482600" cy="623569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7238D2E7-A5B5-E115-86E1-B77F007419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09400" y="0"/>
            <a:ext cx="482600" cy="62357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64356E1B-C4BD-0A74-E0B3-BD8031104D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38278" y="0"/>
            <a:ext cx="482600" cy="6235699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89A8E3C6-DB8C-722B-20E2-1F4F04B2FB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3174" y="-1"/>
            <a:ext cx="482600" cy="6235699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3FF484AB-0EC4-59E3-C17C-88BBC5D1EC9A}"/>
              </a:ext>
            </a:extLst>
          </p:cNvPr>
          <p:cNvCxnSpPr>
            <a:cxnSpLocks/>
          </p:cNvCxnSpPr>
          <p:nvPr/>
        </p:nvCxnSpPr>
        <p:spPr>
          <a:xfrm>
            <a:off x="6162392" y="3090138"/>
            <a:ext cx="554700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6830FD1-4FED-8486-D8E4-B0678E5A351F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27C91A3E-105E-DA50-9C4A-1598F20AA1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54A2F742-D178-76BC-3947-C98CC37361BF}"/>
              </a:ext>
            </a:extLst>
          </p:cNvPr>
          <p:cNvSpPr txBox="1"/>
          <p:nvPr/>
        </p:nvSpPr>
        <p:spPr>
          <a:xfrm>
            <a:off x="125981" y="6370189"/>
            <a:ext cx="1040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>
                <a:latin typeface="Aptos" panose="020B0004020202020204" pitchFamily="34" charset="0"/>
              </a:rPr>
              <a:t>Somos Expertos en Seguros: </a:t>
            </a:r>
            <a:r>
              <a:rPr lang="es-ES" sz="1800">
                <a:latin typeface="Aptos Light" panose="020B0004020202020204" pitchFamily="34" charset="0"/>
              </a:rPr>
              <a:t>Conoce Nuestras Especialidades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04F7D73D-DE30-4EDF-AE38-D624350908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3161163" y="13741379"/>
            <a:ext cx="482600" cy="668028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6C87561-97AC-9046-2296-C8BCD93AD2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2678563" y="10401244"/>
            <a:ext cx="482600" cy="668028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3C4A958F-F105-17FA-30C3-E7AC2C6A3B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V="1">
            <a:off x="2195963" y="7061109"/>
            <a:ext cx="482600" cy="668028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D744E42-E194-CF98-2F2D-68BB36D8546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126363" y="20421651"/>
            <a:ext cx="482600" cy="668028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8DE987A3-FCE9-3309-47E5-E601FA5385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3643763" y="17081516"/>
            <a:ext cx="482600" cy="66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75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9D600-D783-46E6-9F48-C960AC51F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39">
            <a:extLst>
              <a:ext uri="{FF2B5EF4-FFF2-40B4-BE49-F238E27FC236}">
                <a16:creationId xmlns:a16="http://schemas.microsoft.com/office/drawing/2014/main" id="{FA6185F5-D17C-EC27-5353-4FA7DB521A32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65ECF685-ADEB-BC9F-DA51-855BA6FCD7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33760" y="0"/>
            <a:ext cx="171734" cy="6235699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5ED160EF-F0E9-20E1-70A9-6B0D63F18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613186" y="0"/>
            <a:ext cx="171734" cy="6235699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2DC2C921-9E15-5CE3-2ED3-BF818E1DEC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57932" y="0"/>
            <a:ext cx="171734" cy="6235700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940A11B6-8B6F-8569-EE6A-7F429E9DB6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654334" y="0"/>
            <a:ext cx="171734" cy="6235699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470D7561-7018-4BA7-FDE8-08BEBA8F68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095786" y="-1"/>
            <a:ext cx="171734" cy="6235699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6AD66F9D-8B91-52CD-3629-76DD1EC33BDD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05C9B29C-B09B-1865-AD92-0188BB4489F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4A03B65E-FE22-AE0F-63D6-8805451711F8}"/>
              </a:ext>
            </a:extLst>
          </p:cNvPr>
          <p:cNvSpPr txBox="1"/>
          <p:nvPr/>
        </p:nvSpPr>
        <p:spPr>
          <a:xfrm>
            <a:off x="2090445" y="3013501"/>
            <a:ext cx="7703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Te acompañamos en </a:t>
            </a:r>
          </a:p>
          <a:p>
            <a:r>
              <a:rPr lang="es-ES" sz="2400">
                <a:latin typeface="Aptos" panose="020B0004020202020204" pitchFamily="34" charset="0"/>
              </a:rPr>
              <a:t>todo el proceso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CE4FBB6D-BC56-54B4-AD05-C244C126EF7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20509" y="2498388"/>
            <a:ext cx="3031326" cy="417177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6DAE506B-7B13-5E9F-AF81-EC4B1A71CC2F}"/>
              </a:ext>
            </a:extLst>
          </p:cNvPr>
          <p:cNvSpPr txBox="1"/>
          <p:nvPr/>
        </p:nvSpPr>
        <p:spPr>
          <a:xfrm>
            <a:off x="-3756999" y="6389042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 Light" panose="020B0004020202020204" pitchFamily="34" charset="0"/>
              </a:rPr>
              <a:t>Te acompañamos en </a:t>
            </a:r>
            <a:r>
              <a:rPr lang="es-ES">
                <a:latin typeface="Aptos" panose="020B0004020202020204" pitchFamily="34" charset="0"/>
              </a:rPr>
              <a:t>todo el proceso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B60771A-E939-10E6-6EC9-67CA4DFAFC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1163" y="3933156"/>
            <a:ext cx="482600" cy="1773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EE699E17-4987-655C-CA82-18B00051D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8563" y="3933156"/>
            <a:ext cx="482600" cy="17731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2630DF09-AA40-34C2-B723-0A6D833E50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95963" y="3933155"/>
            <a:ext cx="482600" cy="177316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F1530EF5-F85E-C924-AA0D-CC27CBC999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26363" y="3933156"/>
            <a:ext cx="482600" cy="177316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3B8D3137-4021-4CF4-8213-157BF9309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43763" y="3933156"/>
            <a:ext cx="482600" cy="1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30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47AAE-BCEF-35C6-147A-B589417AE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6229E44-9C1F-18BB-5C9C-68971EF68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786659" y="-1870476"/>
            <a:ext cx="10598952" cy="10598952"/>
          </a:xfrm>
          <a:prstGeom prst="rect">
            <a:avLst/>
          </a:prstGeom>
        </p:spPr>
      </p:pic>
      <p:sp>
        <p:nvSpPr>
          <p:cNvPr id="51" name="Rectángulo 50">
            <a:extLst>
              <a:ext uri="{FF2B5EF4-FFF2-40B4-BE49-F238E27FC236}">
                <a16:creationId xmlns:a16="http://schemas.microsoft.com/office/drawing/2014/main" id="{E7372090-6BCA-B89F-2B32-E7907FA49196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A4BF706-3AEB-5298-A9C3-46F6724DD21A}"/>
              </a:ext>
            </a:extLst>
          </p:cNvPr>
          <p:cNvCxnSpPr>
            <a:cxnSpLocks/>
          </p:cNvCxnSpPr>
          <p:nvPr/>
        </p:nvCxnSpPr>
        <p:spPr>
          <a:xfrm>
            <a:off x="6162392" y="-1777590"/>
            <a:ext cx="554700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4AEA581-07E9-4046-614D-EA8087521D69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E3EB006D-7EA4-192B-618C-E66458713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25" name="object 12">
            <a:extLst>
              <a:ext uri="{FF2B5EF4-FFF2-40B4-BE49-F238E27FC236}">
                <a16:creationId xmlns:a16="http://schemas.microsoft.com/office/drawing/2014/main" id="{93FE206E-96C8-B7F1-1A4E-2CB0172CFCEC}"/>
              </a:ext>
            </a:extLst>
          </p:cNvPr>
          <p:cNvSpPr txBox="1"/>
          <p:nvPr/>
        </p:nvSpPr>
        <p:spPr>
          <a:xfrm>
            <a:off x="974925" y="853612"/>
            <a:ext cx="207338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>
                <a:latin typeface="Aptos" panose="020B0004020202020204" pitchFamily="34" charset="0"/>
                <a:cs typeface="Verdana"/>
              </a:rPr>
              <a:t>Analizamos </a:t>
            </a:r>
            <a:r>
              <a:rPr sz="1600">
                <a:latin typeface="Aptos" panose="020B0004020202020204" pitchFamily="34" charset="0"/>
                <a:cs typeface="Verdana"/>
              </a:rPr>
              <a:t>Tu</a:t>
            </a:r>
            <a:r>
              <a:rPr sz="1600" spc="-20">
                <a:latin typeface="Aptos" panose="020B0004020202020204" pitchFamily="34" charset="0"/>
                <a:cs typeface="Verdana"/>
              </a:rPr>
              <a:t> </a:t>
            </a:r>
            <a:r>
              <a:rPr sz="1600" spc="-10">
                <a:latin typeface="Aptos" panose="020B0004020202020204" pitchFamily="34" charset="0"/>
                <a:cs typeface="Verdana"/>
              </a:rPr>
              <a:t>negocio</a:t>
            </a:r>
            <a:endParaRPr sz="1600">
              <a:latin typeface="Aptos" panose="020B0004020202020204" pitchFamily="34" charset="0"/>
              <a:cs typeface="Verdana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050B26D7-1E72-C346-9DC7-4AE4FD039EB9}"/>
              </a:ext>
            </a:extLst>
          </p:cNvPr>
          <p:cNvSpPr txBox="1"/>
          <p:nvPr/>
        </p:nvSpPr>
        <p:spPr>
          <a:xfrm>
            <a:off x="3785789" y="849785"/>
            <a:ext cx="39591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>
                <a:latin typeface="Aptos" panose="020B0004020202020204" pitchFamily="34" charset="0"/>
                <a:cs typeface="Verdana"/>
              </a:rPr>
              <a:t>Detectamos </a:t>
            </a:r>
            <a:r>
              <a:rPr sz="1600" err="1">
                <a:latin typeface="Aptos" panose="020B0004020202020204" pitchFamily="34" charset="0"/>
                <a:cs typeface="Verdana"/>
              </a:rPr>
              <a:t>Riesgos</a:t>
            </a:r>
            <a:r>
              <a:rPr sz="1600" spc="-70">
                <a:latin typeface="Aptos" panose="020B0004020202020204" pitchFamily="34" charset="0"/>
                <a:cs typeface="Verdana"/>
              </a:rPr>
              <a:t> </a:t>
            </a:r>
            <a:r>
              <a:rPr sz="1600" spc="-10">
                <a:latin typeface="Aptos" panose="020B0004020202020204" pitchFamily="34" charset="0"/>
                <a:cs typeface="Verdana"/>
              </a:rPr>
              <a:t>Asociados</a:t>
            </a:r>
            <a:r>
              <a:rPr lang="es-ES" sz="1600" spc="-10">
                <a:latin typeface="Aptos" panose="020B0004020202020204" pitchFamily="34" charset="0"/>
                <a:cs typeface="Verdana"/>
              </a:rPr>
              <a:t> a tu negocio</a:t>
            </a:r>
            <a:endParaRPr sz="1600">
              <a:latin typeface="Aptos" panose="020B0004020202020204" pitchFamily="34" charset="0"/>
              <a:cs typeface="Verdana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BD04F643-021E-B839-E552-D1160478EFA5}"/>
              </a:ext>
            </a:extLst>
          </p:cNvPr>
          <p:cNvSpPr txBox="1"/>
          <p:nvPr/>
        </p:nvSpPr>
        <p:spPr>
          <a:xfrm>
            <a:off x="8202601" y="858577"/>
            <a:ext cx="2801023" cy="2492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1720"/>
              </a:lnSpc>
              <a:spcBef>
                <a:spcPts val="225"/>
              </a:spcBef>
            </a:pPr>
            <a:r>
              <a:rPr sz="1600">
                <a:latin typeface="Aptos" panose="020B0004020202020204" pitchFamily="34" charset="0"/>
                <a:cs typeface="Verdana"/>
              </a:rPr>
              <a:t>Te</a:t>
            </a:r>
            <a:r>
              <a:rPr sz="1600" spc="-30">
                <a:latin typeface="Aptos" panose="020B0004020202020204" pitchFamily="34" charset="0"/>
                <a:cs typeface="Verdana"/>
              </a:rPr>
              <a:t> </a:t>
            </a:r>
            <a:r>
              <a:rPr sz="1600" spc="-10" err="1">
                <a:latin typeface="Aptos" panose="020B0004020202020204" pitchFamily="34" charset="0"/>
                <a:cs typeface="Verdana"/>
              </a:rPr>
              <a:t>proponemos</a:t>
            </a:r>
            <a:r>
              <a:rPr sz="1600" spc="-10">
                <a:latin typeface="Aptos" panose="020B0004020202020204" pitchFamily="34" charset="0"/>
                <a:cs typeface="Verdana"/>
              </a:rPr>
              <a:t> </a:t>
            </a:r>
            <a:r>
              <a:rPr sz="1600" spc="-10" err="1">
                <a:latin typeface="Aptos" panose="020B0004020202020204" pitchFamily="34" charset="0"/>
                <a:cs typeface="Verdana"/>
              </a:rPr>
              <a:t>Coberturas</a:t>
            </a:r>
            <a:endParaRPr sz="1600">
              <a:latin typeface="Aptos" panose="020B0004020202020204" pitchFamily="34" charset="0"/>
              <a:cs typeface="Verdana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CE7358E-C797-F702-7B07-45C387A8315C}"/>
              </a:ext>
            </a:extLst>
          </p:cNvPr>
          <p:cNvSpPr txBox="1"/>
          <p:nvPr/>
        </p:nvSpPr>
        <p:spPr>
          <a:xfrm>
            <a:off x="938968" y="1570770"/>
            <a:ext cx="2577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{{</a:t>
            </a:r>
            <a:r>
              <a:rPr lang="es-ES" sz="1200" b="0" i="0" err="1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Caracteristicas_Sector_Cliente</a:t>
            </a:r>
            <a:r>
              <a:rPr lang="es-ES" sz="12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}}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1D255BB-4445-82E3-12A6-C30C0A217440}"/>
              </a:ext>
            </a:extLst>
          </p:cNvPr>
          <p:cNvSpPr txBox="1"/>
          <p:nvPr/>
        </p:nvSpPr>
        <p:spPr>
          <a:xfrm>
            <a:off x="94800" y="6389042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 Light" panose="020B0004020202020204" pitchFamily="34" charset="0"/>
              </a:rPr>
              <a:t>Te acompañamos en </a:t>
            </a:r>
            <a:r>
              <a:rPr lang="es-ES">
                <a:latin typeface="Aptos" panose="020B0004020202020204" pitchFamily="34" charset="0"/>
              </a:rPr>
              <a:t>todo el proceso</a:t>
            </a: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9EB2E414-4E2F-A084-A89B-B67619F06E73}"/>
              </a:ext>
            </a:extLst>
          </p:cNvPr>
          <p:cNvCxnSpPr>
            <a:cxnSpLocks/>
          </p:cNvCxnSpPr>
          <p:nvPr/>
        </p:nvCxnSpPr>
        <p:spPr>
          <a:xfrm>
            <a:off x="974925" y="1308963"/>
            <a:ext cx="20064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D7C72A2A-D3A2-BEC7-CCA9-000E3077A086}"/>
              </a:ext>
            </a:extLst>
          </p:cNvPr>
          <p:cNvCxnSpPr>
            <a:cxnSpLocks/>
          </p:cNvCxnSpPr>
          <p:nvPr/>
        </p:nvCxnSpPr>
        <p:spPr>
          <a:xfrm>
            <a:off x="3785788" y="1308963"/>
            <a:ext cx="38517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16F93BFD-BDDB-E7CD-24BA-50AD0CCCF508}"/>
              </a:ext>
            </a:extLst>
          </p:cNvPr>
          <p:cNvCxnSpPr>
            <a:cxnSpLocks/>
          </p:cNvCxnSpPr>
          <p:nvPr/>
        </p:nvCxnSpPr>
        <p:spPr>
          <a:xfrm>
            <a:off x="8202601" y="1308963"/>
            <a:ext cx="23891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CuadroTexto 51">
            <a:extLst>
              <a:ext uri="{FF2B5EF4-FFF2-40B4-BE49-F238E27FC236}">
                <a16:creationId xmlns:a16="http://schemas.microsoft.com/office/drawing/2014/main" id="{8E119C75-0495-7D0C-A1A7-224A9941CFE5}"/>
              </a:ext>
            </a:extLst>
          </p:cNvPr>
          <p:cNvSpPr txBox="1"/>
          <p:nvPr/>
        </p:nvSpPr>
        <p:spPr>
          <a:xfrm>
            <a:off x="8207034" y="1570770"/>
            <a:ext cx="2120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>
                <a:highlight>
                  <a:srgbClr val="00FFFF"/>
                </a:highlight>
                <a:latin typeface="Aptos" panose="020B0004020202020204" pitchFamily="34" charset="0"/>
              </a:rPr>
              <a:t>{{</a:t>
            </a:r>
            <a:r>
              <a:rPr lang="es-ES" sz="1200" b="0" i="0" err="1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Seguros_Sector_Cliente</a:t>
            </a:r>
            <a:r>
              <a:rPr lang="es-ES" sz="12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}}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E616B00-F07F-D62C-D6FE-F64908925EFD}"/>
              </a:ext>
            </a:extLst>
          </p:cNvPr>
          <p:cNvSpPr txBox="1"/>
          <p:nvPr/>
        </p:nvSpPr>
        <p:spPr>
          <a:xfrm>
            <a:off x="3781951" y="1570770"/>
            <a:ext cx="21205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{{</a:t>
            </a:r>
            <a:r>
              <a:rPr lang="es-ES" sz="1200" b="0" i="0" err="1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Riesgos_Sector_Cliente</a:t>
            </a:r>
            <a:r>
              <a:rPr lang="es-ES" sz="12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}}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167A15-34D6-3E89-3467-0AB5C09E77FC}"/>
              </a:ext>
            </a:extLst>
          </p:cNvPr>
          <p:cNvSpPr txBox="1"/>
          <p:nvPr/>
        </p:nvSpPr>
        <p:spPr>
          <a:xfrm>
            <a:off x="775984" y="5011965"/>
            <a:ext cx="3022242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100">
                <a:highlight>
                  <a:srgbClr val="FFFF00"/>
                </a:highlight>
                <a:latin typeface="Aptos"/>
              </a:rPr>
              <a:t>{{</a:t>
            </a:r>
            <a:r>
              <a:rPr lang="es-ES" sz="1100" err="1">
                <a:highlight>
                  <a:srgbClr val="FFFF00"/>
                </a:highlight>
                <a:latin typeface="Aptos"/>
              </a:rPr>
              <a:t>Logo_Empresa_Cliente</a:t>
            </a:r>
            <a:r>
              <a:rPr lang="es-ES" sz="1100">
                <a:highlight>
                  <a:srgbClr val="FFFF00"/>
                </a:highlight>
                <a:latin typeface="Aptos"/>
              </a:rPr>
              <a:t>}}</a:t>
            </a:r>
            <a:endParaRPr lang="es-ES" sz="1100">
              <a:latin typeface="Aptos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9FE4A69-6413-40CB-818B-A86C9A8377DD}"/>
              </a:ext>
            </a:extLst>
          </p:cNvPr>
          <p:cNvSpPr txBox="1"/>
          <p:nvPr/>
        </p:nvSpPr>
        <p:spPr>
          <a:xfrm>
            <a:off x="7165599" y="5011965"/>
            <a:ext cx="3848636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100">
                <a:highlight>
                  <a:srgbClr val="FF00FF"/>
                </a:highlight>
                <a:latin typeface="Aptos"/>
              </a:rPr>
              <a:t>{{</a:t>
            </a:r>
            <a:r>
              <a:rPr lang="es-ES" sz="1100" err="1">
                <a:highlight>
                  <a:srgbClr val="FF00FF"/>
                </a:highlight>
                <a:latin typeface="Aptos"/>
              </a:rPr>
              <a:t>Sector_Empresa_Cliente_Imagen</a:t>
            </a:r>
            <a:r>
              <a:rPr lang="es-ES" sz="1100">
                <a:highlight>
                  <a:srgbClr val="FF00FF"/>
                </a:highlight>
                <a:latin typeface="Aptos"/>
              </a:rPr>
              <a:t>}}​</a:t>
            </a:r>
          </a:p>
        </p:txBody>
      </p:sp>
    </p:spTree>
    <p:extLst>
      <p:ext uri="{BB962C8B-B14F-4D97-AF65-F5344CB8AC3E}">
        <p14:creationId xmlns:p14="http://schemas.microsoft.com/office/powerpoint/2010/main" val="2449013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BB45E-E4B7-9CC0-F5DF-B5EFDB670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25EAC6D-1D1C-8E67-B80D-8CCE18F53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284252" y="-1870476"/>
            <a:ext cx="10598952" cy="1059895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40736FE-BAC6-FA55-73A6-7346077D3BD6}"/>
              </a:ext>
            </a:extLst>
          </p:cNvPr>
          <p:cNvSpPr txBox="1"/>
          <p:nvPr/>
        </p:nvSpPr>
        <p:spPr>
          <a:xfrm>
            <a:off x="3785788" y="2332444"/>
            <a:ext cx="5866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latin typeface="Aptos" panose="020B0004020202020204" pitchFamily="34" charset="0"/>
              </a:rPr>
              <a:t>Negociamos condiciones y primas con las compañías.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BD346516-6CD7-2264-BEDE-C26B1916987D}"/>
              </a:ext>
            </a:extLst>
          </p:cNvPr>
          <p:cNvSpPr txBox="1"/>
          <p:nvPr/>
        </p:nvSpPr>
        <p:spPr>
          <a:xfrm>
            <a:off x="3785788" y="3576956"/>
            <a:ext cx="58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Seleccionamos las compañías que tienen las coberturas que necesita tu negocio.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7968E09-D704-7612-4CC3-850A96BD51F1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99A8B1D-1710-1E0B-B1DD-783FE7EAC2E9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334DF40A-E550-3E19-A98A-C58FF48A9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25" name="object 12">
            <a:extLst>
              <a:ext uri="{FF2B5EF4-FFF2-40B4-BE49-F238E27FC236}">
                <a16:creationId xmlns:a16="http://schemas.microsoft.com/office/drawing/2014/main" id="{B6AD1B9E-B165-CA3F-A92B-7252C5783772}"/>
              </a:ext>
            </a:extLst>
          </p:cNvPr>
          <p:cNvSpPr txBox="1"/>
          <p:nvPr/>
        </p:nvSpPr>
        <p:spPr>
          <a:xfrm>
            <a:off x="974925" y="-660080"/>
            <a:ext cx="207338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>
                <a:latin typeface="Aptos" panose="020B0004020202020204" pitchFamily="34" charset="0"/>
                <a:cs typeface="Verdana"/>
              </a:rPr>
              <a:t>Analizamos </a:t>
            </a:r>
            <a:r>
              <a:rPr sz="1600">
                <a:latin typeface="Aptos" panose="020B0004020202020204" pitchFamily="34" charset="0"/>
                <a:cs typeface="Verdana"/>
              </a:rPr>
              <a:t>Tu</a:t>
            </a:r>
            <a:r>
              <a:rPr sz="1600" spc="-20">
                <a:latin typeface="Aptos" panose="020B0004020202020204" pitchFamily="34" charset="0"/>
                <a:cs typeface="Verdana"/>
              </a:rPr>
              <a:t> </a:t>
            </a:r>
            <a:r>
              <a:rPr sz="1600" spc="-10">
                <a:latin typeface="Aptos" panose="020B0004020202020204" pitchFamily="34" charset="0"/>
                <a:cs typeface="Verdana"/>
              </a:rPr>
              <a:t>negocio</a:t>
            </a:r>
            <a:endParaRPr sz="1600">
              <a:latin typeface="Aptos" panose="020B0004020202020204" pitchFamily="34" charset="0"/>
              <a:cs typeface="Verdana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E8EFA398-C642-7C46-B249-985F08E66583}"/>
              </a:ext>
            </a:extLst>
          </p:cNvPr>
          <p:cNvSpPr txBox="1"/>
          <p:nvPr/>
        </p:nvSpPr>
        <p:spPr>
          <a:xfrm>
            <a:off x="3785789" y="-663907"/>
            <a:ext cx="39591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0">
                <a:latin typeface="Aptos" panose="020B0004020202020204" pitchFamily="34" charset="0"/>
                <a:cs typeface="Verdana"/>
              </a:rPr>
              <a:t>Detectamos </a:t>
            </a:r>
            <a:r>
              <a:rPr sz="1600" err="1">
                <a:latin typeface="Aptos" panose="020B0004020202020204" pitchFamily="34" charset="0"/>
                <a:cs typeface="Verdana"/>
              </a:rPr>
              <a:t>Riesgos</a:t>
            </a:r>
            <a:r>
              <a:rPr sz="1600" spc="-70">
                <a:latin typeface="Aptos" panose="020B0004020202020204" pitchFamily="34" charset="0"/>
                <a:cs typeface="Verdana"/>
              </a:rPr>
              <a:t> </a:t>
            </a:r>
            <a:r>
              <a:rPr sz="1600" spc="-10">
                <a:latin typeface="Aptos" panose="020B0004020202020204" pitchFamily="34" charset="0"/>
                <a:cs typeface="Verdana"/>
              </a:rPr>
              <a:t>Asociados</a:t>
            </a:r>
            <a:r>
              <a:rPr lang="es-ES" sz="1600" spc="-10">
                <a:latin typeface="Aptos" panose="020B0004020202020204" pitchFamily="34" charset="0"/>
                <a:cs typeface="Verdana"/>
              </a:rPr>
              <a:t> a tu negocio</a:t>
            </a:r>
            <a:endParaRPr sz="1600">
              <a:latin typeface="Aptos" panose="020B0004020202020204" pitchFamily="34" charset="0"/>
              <a:cs typeface="Verdana"/>
            </a:endParaRPr>
          </a:p>
        </p:txBody>
      </p:sp>
      <p:sp>
        <p:nvSpPr>
          <p:cNvPr id="37" name="object 19">
            <a:extLst>
              <a:ext uri="{FF2B5EF4-FFF2-40B4-BE49-F238E27FC236}">
                <a16:creationId xmlns:a16="http://schemas.microsoft.com/office/drawing/2014/main" id="{BBFEB9FA-BC25-6ABD-A512-C063092DB567}"/>
              </a:ext>
            </a:extLst>
          </p:cNvPr>
          <p:cNvSpPr txBox="1"/>
          <p:nvPr/>
        </p:nvSpPr>
        <p:spPr>
          <a:xfrm>
            <a:off x="8202601" y="-655115"/>
            <a:ext cx="2801023" cy="24923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1720"/>
              </a:lnSpc>
              <a:spcBef>
                <a:spcPts val="225"/>
              </a:spcBef>
            </a:pPr>
            <a:r>
              <a:rPr sz="1600">
                <a:latin typeface="Aptos" panose="020B0004020202020204" pitchFamily="34" charset="0"/>
                <a:cs typeface="Verdana"/>
              </a:rPr>
              <a:t>Te</a:t>
            </a:r>
            <a:r>
              <a:rPr sz="1600" spc="-30">
                <a:latin typeface="Aptos" panose="020B0004020202020204" pitchFamily="34" charset="0"/>
                <a:cs typeface="Verdana"/>
              </a:rPr>
              <a:t> </a:t>
            </a:r>
            <a:r>
              <a:rPr sz="1600" spc="-10" err="1">
                <a:latin typeface="Aptos" panose="020B0004020202020204" pitchFamily="34" charset="0"/>
                <a:cs typeface="Verdana"/>
              </a:rPr>
              <a:t>proponemos</a:t>
            </a:r>
            <a:r>
              <a:rPr sz="1600" spc="-10">
                <a:latin typeface="Aptos" panose="020B0004020202020204" pitchFamily="34" charset="0"/>
                <a:cs typeface="Verdana"/>
              </a:rPr>
              <a:t> </a:t>
            </a:r>
            <a:r>
              <a:rPr sz="1600" spc="-10" err="1">
                <a:latin typeface="Aptos" panose="020B0004020202020204" pitchFamily="34" charset="0"/>
                <a:cs typeface="Verdana"/>
              </a:rPr>
              <a:t>Coberturas</a:t>
            </a:r>
            <a:endParaRPr sz="1600">
              <a:latin typeface="Aptos" panose="020B0004020202020204" pitchFamily="34" charset="0"/>
              <a:cs typeface="Verdana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19551C7-2C3F-AAC0-CB3E-B47C4CE792F9}"/>
              </a:ext>
            </a:extLst>
          </p:cNvPr>
          <p:cNvSpPr txBox="1"/>
          <p:nvPr/>
        </p:nvSpPr>
        <p:spPr>
          <a:xfrm>
            <a:off x="94800" y="6389042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 Light" panose="020B0004020202020204" pitchFamily="34" charset="0"/>
              </a:rPr>
              <a:t>Te acompañamos en </a:t>
            </a:r>
            <a:r>
              <a:rPr lang="es-ES">
                <a:latin typeface="Aptos" panose="020B0004020202020204" pitchFamily="34" charset="0"/>
              </a:rPr>
              <a:t>todo el proceso</a:t>
            </a: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7CBBAF33-5AD7-1BD7-E137-BAF6277C5416}"/>
              </a:ext>
            </a:extLst>
          </p:cNvPr>
          <p:cNvCxnSpPr>
            <a:cxnSpLocks/>
          </p:cNvCxnSpPr>
          <p:nvPr/>
        </p:nvCxnSpPr>
        <p:spPr>
          <a:xfrm>
            <a:off x="974925" y="-204729"/>
            <a:ext cx="20064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00113D93-CA6B-E803-3D7D-320D9F9F7D8C}"/>
              </a:ext>
            </a:extLst>
          </p:cNvPr>
          <p:cNvCxnSpPr>
            <a:cxnSpLocks/>
          </p:cNvCxnSpPr>
          <p:nvPr/>
        </p:nvCxnSpPr>
        <p:spPr>
          <a:xfrm>
            <a:off x="3785788" y="-204729"/>
            <a:ext cx="38517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4FB30E67-AE1F-460F-08CF-0B5DE60BF2A5}"/>
              </a:ext>
            </a:extLst>
          </p:cNvPr>
          <p:cNvCxnSpPr>
            <a:cxnSpLocks/>
          </p:cNvCxnSpPr>
          <p:nvPr/>
        </p:nvCxnSpPr>
        <p:spPr>
          <a:xfrm>
            <a:off x="8202601" y="-204729"/>
            <a:ext cx="238919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1A89A49-B990-936E-90BA-395F3FF645AF}"/>
              </a:ext>
            </a:extLst>
          </p:cNvPr>
          <p:cNvSpPr txBox="1"/>
          <p:nvPr/>
        </p:nvSpPr>
        <p:spPr>
          <a:xfrm>
            <a:off x="3785788" y="-2403508"/>
            <a:ext cx="5866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latin typeface="Aptos" panose="020B0004020202020204" pitchFamily="34" charset="0"/>
              </a:rPr>
              <a:t>Trabajamos con todas las compañías de seguros.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0EAABBAB-6F48-1C33-1245-6480966E0C18}"/>
              </a:ext>
            </a:extLst>
          </p:cNvPr>
          <p:cNvSpPr txBox="1"/>
          <p:nvPr/>
        </p:nvSpPr>
        <p:spPr>
          <a:xfrm>
            <a:off x="3785788" y="-1158996"/>
            <a:ext cx="58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Para elegir la que mejor se adapte a tu negocio.</a:t>
            </a:r>
          </a:p>
        </p:txBody>
      </p:sp>
    </p:spTree>
    <p:extLst>
      <p:ext uri="{BB962C8B-B14F-4D97-AF65-F5344CB8AC3E}">
        <p14:creationId xmlns:p14="http://schemas.microsoft.com/office/powerpoint/2010/main" val="3231439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4958D-249B-B8DD-DFAF-F2ABD5960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497A3369-9CDE-A298-9272-CC81C806DD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7200000">
            <a:off x="-7284252" y="-1870476"/>
            <a:ext cx="10598952" cy="1059895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5FAAF7C-899D-E089-6621-56B3499FA678}"/>
              </a:ext>
            </a:extLst>
          </p:cNvPr>
          <p:cNvSpPr txBox="1"/>
          <p:nvPr/>
        </p:nvSpPr>
        <p:spPr>
          <a:xfrm>
            <a:off x="3785788" y="2332444"/>
            <a:ext cx="5866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latin typeface="Aptos" panose="020B0004020202020204" pitchFamily="34" charset="0"/>
              </a:rPr>
              <a:t>Trabajamos con todas las compañías de seguros.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59EC9C5-4DB9-9E9C-F141-21C0946288D3}"/>
              </a:ext>
            </a:extLst>
          </p:cNvPr>
          <p:cNvSpPr txBox="1"/>
          <p:nvPr/>
        </p:nvSpPr>
        <p:spPr>
          <a:xfrm>
            <a:off x="3785788" y="3576956"/>
            <a:ext cx="58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Para elegir la que mejor se adapte a tu negocio.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97DCED0-8E96-1D6E-D8D1-AD12797C631A}"/>
              </a:ext>
            </a:extLst>
          </p:cNvPr>
          <p:cNvSpPr txBox="1"/>
          <p:nvPr/>
        </p:nvSpPr>
        <p:spPr>
          <a:xfrm>
            <a:off x="3785788" y="7738299"/>
            <a:ext cx="5866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latin typeface="Aptos" panose="020B0004020202020204" pitchFamily="34" charset="0"/>
              </a:rPr>
              <a:t>Negociamos condiciones y primas con las compañías.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C2E69B4-1AD6-595A-BB09-C636E13FDDF2}"/>
              </a:ext>
            </a:extLst>
          </p:cNvPr>
          <p:cNvSpPr txBox="1"/>
          <p:nvPr/>
        </p:nvSpPr>
        <p:spPr>
          <a:xfrm>
            <a:off x="3785788" y="8982811"/>
            <a:ext cx="58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Seleccionamos las compañías que tienen las coberturas que necesita tu negocio.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A9DDAE4-87D9-16E7-3C10-17DF59F53C5C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8655271-8F47-D538-10FB-F72C69B73467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C731014C-F4EF-A34C-62F0-C06B0D582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A7CACD61-5E45-EBC4-6762-A41DAD14DE15}"/>
              </a:ext>
            </a:extLst>
          </p:cNvPr>
          <p:cNvSpPr txBox="1"/>
          <p:nvPr/>
        </p:nvSpPr>
        <p:spPr>
          <a:xfrm>
            <a:off x="94800" y="6389042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 Light" panose="020B0004020202020204" pitchFamily="34" charset="0"/>
              </a:rPr>
              <a:t>Te acompañamos en </a:t>
            </a:r>
            <a:r>
              <a:rPr lang="es-ES">
                <a:latin typeface="Aptos" panose="020B0004020202020204" pitchFamily="34" charset="0"/>
              </a:rPr>
              <a:t>todo el proceso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6384DD0-0DE0-B565-A4EE-7FEA9F3FF3DC}"/>
              </a:ext>
            </a:extLst>
          </p:cNvPr>
          <p:cNvSpPr txBox="1"/>
          <p:nvPr/>
        </p:nvSpPr>
        <p:spPr>
          <a:xfrm>
            <a:off x="3785788" y="-2353385"/>
            <a:ext cx="5866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latin typeface="Aptos" panose="020B0004020202020204" pitchFamily="34" charset="0"/>
              </a:rPr>
              <a:t>Todo ello sin coste añadido.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F49848E-BCF2-AB96-6703-F2915B8BC442}"/>
              </a:ext>
            </a:extLst>
          </p:cNvPr>
          <p:cNvSpPr txBox="1"/>
          <p:nvPr/>
        </p:nvSpPr>
        <p:spPr>
          <a:xfrm>
            <a:off x="3785788" y="-1624919"/>
            <a:ext cx="58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En las negociaciones con las compañías incluimos nuestro margen.</a:t>
            </a:r>
          </a:p>
        </p:txBody>
      </p:sp>
    </p:spTree>
    <p:extLst>
      <p:ext uri="{BB962C8B-B14F-4D97-AF65-F5344CB8AC3E}">
        <p14:creationId xmlns:p14="http://schemas.microsoft.com/office/powerpoint/2010/main" val="1154049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1C233-83BE-7A9F-3533-B6CB46F91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4472698C-1C33-B4BF-DB4A-C8F8557F0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4400000">
            <a:off x="-7284252" y="-1870476"/>
            <a:ext cx="10598952" cy="1059895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09C29A9-3F02-FCFC-2ABB-BAC91592FBAB}"/>
              </a:ext>
            </a:extLst>
          </p:cNvPr>
          <p:cNvSpPr txBox="1"/>
          <p:nvPr/>
        </p:nvSpPr>
        <p:spPr>
          <a:xfrm>
            <a:off x="3785788" y="2532685"/>
            <a:ext cx="5866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latin typeface="Aptos" panose="020B0004020202020204" pitchFamily="34" charset="0"/>
              </a:rPr>
              <a:t>Todo ello sin coste añadido.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152E88-BFE6-553E-1745-8BC78484411C}"/>
              </a:ext>
            </a:extLst>
          </p:cNvPr>
          <p:cNvSpPr txBox="1"/>
          <p:nvPr/>
        </p:nvSpPr>
        <p:spPr>
          <a:xfrm>
            <a:off x="3785788" y="3261151"/>
            <a:ext cx="58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En las negociaciones con las compañías incluimos nuestro margen.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24E0292-4A20-D2A2-ECDA-EE7644525E20}"/>
              </a:ext>
            </a:extLst>
          </p:cNvPr>
          <p:cNvSpPr txBox="1"/>
          <p:nvPr/>
        </p:nvSpPr>
        <p:spPr>
          <a:xfrm>
            <a:off x="3785788" y="7577544"/>
            <a:ext cx="58662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latin typeface="Aptos" panose="020B0004020202020204" pitchFamily="34" charset="0"/>
              </a:rPr>
              <a:t>Trabajamos con todas las compañías de seguros.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6104421-84E5-5D00-2EDA-097E0764740D}"/>
              </a:ext>
            </a:extLst>
          </p:cNvPr>
          <p:cNvSpPr txBox="1"/>
          <p:nvPr/>
        </p:nvSpPr>
        <p:spPr>
          <a:xfrm>
            <a:off x="3785788" y="8822056"/>
            <a:ext cx="58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Para elegir la que mejor se adapte a tu negocio.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63E428-D22E-5EA8-D9BE-9C5049D44FC1}"/>
              </a:ext>
            </a:extLst>
          </p:cNvPr>
          <p:cNvCxnSpPr>
            <a:cxnSpLocks/>
          </p:cNvCxnSpPr>
          <p:nvPr/>
        </p:nvCxnSpPr>
        <p:spPr>
          <a:xfrm>
            <a:off x="6162392" y="-1777590"/>
            <a:ext cx="554700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230F769-1C9C-63B7-8601-334A2AEC60CA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FA5ADC51-0830-5FE5-778B-A438B77E8023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BEDB51FE-A63F-668D-A04A-9D50363730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A87DDC6C-0836-28A7-7960-ECCD640C4F84}"/>
              </a:ext>
            </a:extLst>
          </p:cNvPr>
          <p:cNvSpPr txBox="1"/>
          <p:nvPr/>
        </p:nvSpPr>
        <p:spPr>
          <a:xfrm>
            <a:off x="94800" y="6389042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 Light" panose="020B0004020202020204" pitchFamily="34" charset="0"/>
              </a:rPr>
              <a:t>Te acompañamos en </a:t>
            </a:r>
            <a:r>
              <a:rPr lang="es-ES">
                <a:latin typeface="Aptos" panose="020B0004020202020204" pitchFamily="34" charset="0"/>
              </a:rPr>
              <a:t>todo el proceso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2B33D0A1-8307-69C2-C72E-8E7B827D8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4883729" y="3032523"/>
            <a:ext cx="3804398" cy="148507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5238D58A-943A-0C26-3392-A60D01E5A3DF}"/>
              </a:ext>
            </a:extLst>
          </p:cNvPr>
          <p:cNvSpPr txBox="1"/>
          <p:nvPr/>
        </p:nvSpPr>
        <p:spPr>
          <a:xfrm>
            <a:off x="-4537841" y="3272607"/>
            <a:ext cx="3112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>
                <a:solidFill>
                  <a:schemeClr val="bg1"/>
                </a:solidFill>
                <a:latin typeface="Aptos Light" panose="020B0004020202020204" pitchFamily="34" charset="0"/>
              </a:rPr>
              <a:t>¿Qué hacemos en caso de </a:t>
            </a:r>
            <a:r>
              <a:rPr lang="es-ES" sz="2800">
                <a:solidFill>
                  <a:schemeClr val="bg1"/>
                </a:solidFill>
                <a:latin typeface="Aptos" panose="020B0004020202020204" pitchFamily="34" charset="0"/>
              </a:rPr>
              <a:t>siniestro?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19E970F-EE9A-FD5A-C0CF-985FEDEDE4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5397520" y="696875"/>
            <a:ext cx="5249704" cy="485465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4170AAE-F432-B79F-CD9E-D041AE3849EF}"/>
              </a:ext>
            </a:extLst>
          </p:cNvPr>
          <p:cNvSpPr txBox="1"/>
          <p:nvPr/>
        </p:nvSpPr>
        <p:spPr>
          <a:xfrm>
            <a:off x="-3709599" y="6389042"/>
            <a:ext cx="380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Aptos Light" panose="020B0004020202020204" pitchFamily="34" charset="0"/>
              </a:rPr>
              <a:t>¿Qué hacemos en caso de siniestro?</a:t>
            </a:r>
            <a:endParaRPr lang="es-ES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9446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4958E-8BCE-2C74-45BD-9BB8AB7D8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00E2FD97-B670-BABE-5A6D-626D8D3D5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087" y="3032523"/>
            <a:ext cx="3804398" cy="1485076"/>
          </a:xfrm>
          <a:prstGeom prst="rect">
            <a:avLst/>
          </a:prstGeom>
        </p:spPr>
      </p:pic>
      <p:pic>
        <p:nvPicPr>
          <p:cNvPr id="10" name="Imagen 9" descr="Logotipo, Círculo">
            <a:extLst>
              <a:ext uri="{FF2B5EF4-FFF2-40B4-BE49-F238E27FC236}">
                <a16:creationId xmlns:a16="http://schemas.microsoft.com/office/drawing/2014/main" id="{0611817A-C764-3732-D642-AB72CD506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4135238" y="-2007838"/>
            <a:ext cx="16309729" cy="1087367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B9DAF16-F46F-CDD8-EBA1-E986833AB032}"/>
              </a:ext>
            </a:extLst>
          </p:cNvPr>
          <p:cNvSpPr txBox="1"/>
          <p:nvPr/>
        </p:nvSpPr>
        <p:spPr>
          <a:xfrm>
            <a:off x="3785788" y="7847635"/>
            <a:ext cx="5866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latin typeface="Aptos" panose="020B0004020202020204" pitchFamily="34" charset="0"/>
              </a:rPr>
              <a:t>Todo ello sin coste añadido.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C11CF4-2C67-FC23-7CC8-1FD0B8492F33}"/>
              </a:ext>
            </a:extLst>
          </p:cNvPr>
          <p:cNvSpPr txBox="1"/>
          <p:nvPr/>
        </p:nvSpPr>
        <p:spPr>
          <a:xfrm>
            <a:off x="3785788" y="8576101"/>
            <a:ext cx="5866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En las negociaciones con las compañías incluimos nuestro margen.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78AD727-9EFD-521F-6714-E2CA4A94CE32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9E75842-504C-E1A1-B3AE-D9AA59069B30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872D8C9B-4B71-DE74-E4E7-D23D22629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520DF013-4798-682E-6A5D-D41742A3BD5F}"/>
              </a:ext>
            </a:extLst>
          </p:cNvPr>
          <p:cNvSpPr txBox="1"/>
          <p:nvPr/>
        </p:nvSpPr>
        <p:spPr>
          <a:xfrm>
            <a:off x="94800" y="6389042"/>
            <a:ext cx="380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Aptos Light" panose="020B0004020202020204" pitchFamily="34" charset="0"/>
              </a:rPr>
              <a:t>¿Qué hacemos en caso de siniestro?</a:t>
            </a:r>
            <a:endParaRPr lang="es-ES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81CBB45-BDA2-B675-A21B-775997233E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37017" y="6401643"/>
            <a:ext cx="1597799" cy="21689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6EEB07F-EF8D-70EC-64A8-0614A32D2A0D}"/>
              </a:ext>
            </a:extLst>
          </p:cNvPr>
          <p:cNvSpPr txBox="1"/>
          <p:nvPr/>
        </p:nvSpPr>
        <p:spPr>
          <a:xfrm>
            <a:off x="-3804399" y="6401643"/>
            <a:ext cx="380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 Light" panose="020B0004020202020204" pitchFamily="34" charset="0"/>
              </a:rPr>
              <a:t>Te acompañamos en </a:t>
            </a:r>
            <a:r>
              <a:rPr lang="es-ES">
                <a:latin typeface="Aptos" panose="020B0004020202020204" pitchFamily="34" charset="0"/>
              </a:rPr>
              <a:t>todo el proceso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DE6AC5-2572-D496-1A78-4669B76797DB}"/>
              </a:ext>
            </a:extLst>
          </p:cNvPr>
          <p:cNvSpPr txBox="1"/>
          <p:nvPr/>
        </p:nvSpPr>
        <p:spPr>
          <a:xfrm>
            <a:off x="1705975" y="3272607"/>
            <a:ext cx="3112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>
                <a:latin typeface="Aptos Light" panose="020B0004020202020204" pitchFamily="34" charset="0"/>
              </a:rPr>
              <a:t>¿Qué hacemos en caso de </a:t>
            </a:r>
            <a:r>
              <a:rPr lang="es-ES" sz="2800">
                <a:latin typeface="Aptos" panose="020B0004020202020204" pitchFamily="34" charset="0"/>
              </a:rPr>
              <a:t>siniestro?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89A7F12A-546D-459C-D196-D2E03EC6C6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6296" y="696875"/>
            <a:ext cx="5249704" cy="4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8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50">
        <p159:morph option="byObject"/>
      </p:transition>
    </mc:Choice>
    <mc:Fallback>
      <p:transition spd="slow" advClick="0" advTm="15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4EAD7-0397-A43E-0CEB-7FA35FB80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áfico 19">
            <a:extLst>
              <a:ext uri="{FF2B5EF4-FFF2-40B4-BE49-F238E27FC236}">
                <a16:creationId xmlns:a16="http://schemas.microsoft.com/office/drawing/2014/main" id="{D8DFB783-B3EE-BC3F-3DF5-C7F5FE73A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3187" y="1306475"/>
            <a:ext cx="3804398" cy="148507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7B16E33-0681-2860-F003-F054401288FF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47B06A6-923B-83C9-721B-9713D0F3480F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A453D1AF-CA80-17DF-8778-6D8256E98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FC677D02-5818-10BA-9711-9236D01F0DEA}"/>
              </a:ext>
            </a:extLst>
          </p:cNvPr>
          <p:cNvSpPr txBox="1"/>
          <p:nvPr/>
        </p:nvSpPr>
        <p:spPr>
          <a:xfrm>
            <a:off x="94800" y="6389042"/>
            <a:ext cx="380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Aptos Light" panose="020B0004020202020204" pitchFamily="34" charset="0"/>
              </a:rPr>
              <a:t>¿Qué hacemos en caso de siniestro?</a:t>
            </a:r>
            <a:endParaRPr lang="es-ES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072C3A6-7398-C1B4-8827-770EDF270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7017" y="6401643"/>
            <a:ext cx="1597799" cy="2168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137EDB6-FA24-71CA-73CC-618B34AD4F9C}"/>
              </a:ext>
            </a:extLst>
          </p:cNvPr>
          <p:cNvSpPr txBox="1"/>
          <p:nvPr/>
        </p:nvSpPr>
        <p:spPr>
          <a:xfrm>
            <a:off x="4919075" y="1546559"/>
            <a:ext cx="3112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>
                <a:latin typeface="Aptos Light" panose="020B0004020202020204" pitchFamily="34" charset="0"/>
              </a:rPr>
              <a:t>¿Qué hacemos en caso de </a:t>
            </a:r>
            <a:r>
              <a:rPr lang="es-ES" sz="2800">
                <a:latin typeface="Aptos" panose="020B0004020202020204" pitchFamily="34" charset="0"/>
              </a:rPr>
              <a:t>siniestro?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9F46A38-6112-4142-5871-E15CD81BCE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296" y="696875"/>
            <a:ext cx="5249704" cy="485465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5C0F49DD-CBEE-4268-D64E-AD1D1BF786EA}"/>
              </a:ext>
            </a:extLst>
          </p:cNvPr>
          <p:cNvSpPr txBox="1"/>
          <p:nvPr/>
        </p:nvSpPr>
        <p:spPr>
          <a:xfrm>
            <a:off x="6194863" y="3034565"/>
            <a:ext cx="5997137" cy="2680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188595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Vemos contigo qué ha sucedido Hablamos con la compañía.</a:t>
            </a:r>
          </a:p>
          <a:p>
            <a:pPr marL="298450" marR="188595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Hacemos seguimiento de la valoración del siniestro.</a:t>
            </a:r>
          </a:p>
          <a:p>
            <a:pPr marL="298450" marR="188595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Te ayudamos a tratar de resolver las discrepancias que puedan surgir.</a:t>
            </a:r>
          </a:p>
          <a:p>
            <a:pPr marL="298450" marR="188595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Te asesoramos en lo relativo al pago de la indemnización.</a:t>
            </a:r>
          </a:p>
          <a:p>
            <a:pPr marL="298450" marR="188595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Te orientamos y ayudamos a reclamar ante cualquier disconformidad con la cobertura del siniestro.</a:t>
            </a:r>
          </a:p>
        </p:txBody>
      </p:sp>
    </p:spTree>
    <p:extLst>
      <p:ext uri="{BB962C8B-B14F-4D97-AF65-F5344CB8AC3E}">
        <p14:creationId xmlns:p14="http://schemas.microsoft.com/office/powerpoint/2010/main" val="1513252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92A631-92EA-ED8F-7C84-7CA5312AB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F86BEBED-6F79-4984-761D-51EC33C3E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1163" y="3933156"/>
            <a:ext cx="482600" cy="177316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AD7051C6-D7C3-2A67-122A-D7E7958290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8563" y="3933156"/>
            <a:ext cx="482600" cy="17731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8DBE425-53F7-BCC0-C4DF-00CE3A690A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5963" y="3933155"/>
            <a:ext cx="482600" cy="17731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92C6E4CD-4DF1-2732-5F7C-655C09E7EB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6363" y="3933156"/>
            <a:ext cx="482600" cy="177316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DF8D303-D0F6-1858-B824-BDC4377100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3763" y="3933156"/>
            <a:ext cx="482600" cy="1773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1E07BDF-BE53-F8EE-82F2-376CDF6575A2}"/>
              </a:ext>
            </a:extLst>
          </p:cNvPr>
          <p:cNvSpPr txBox="1"/>
          <p:nvPr/>
        </p:nvSpPr>
        <p:spPr>
          <a:xfrm>
            <a:off x="2090445" y="3013501"/>
            <a:ext cx="7703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Una Solución Global para </a:t>
            </a:r>
            <a:br>
              <a:rPr lang="es-ES" sz="2400">
                <a:latin typeface="Aptos Light" panose="020B0004020202020204" pitchFamily="34" charset="0"/>
              </a:rPr>
            </a:br>
            <a:r>
              <a:rPr lang="es-ES" sz="2400">
                <a:latin typeface="Aptos" panose="020B0004020202020204" pitchFamily="34" charset="0"/>
              </a:rPr>
              <a:t>Comercios Locales.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8778FC4-1055-BB4A-C5F4-4597516772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20509" y="2498388"/>
            <a:ext cx="3031326" cy="417177"/>
          </a:xfrm>
          <a:prstGeom prst="rect">
            <a:avLst/>
          </a:prstGeom>
        </p:spPr>
      </p:pic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2FA71CB-5AC3-71FF-4302-1D0CEB18F04D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Gráfico 7">
            <a:extLst>
              <a:ext uri="{FF2B5EF4-FFF2-40B4-BE49-F238E27FC236}">
                <a16:creationId xmlns:a16="http://schemas.microsoft.com/office/drawing/2014/main" id="{C23A9328-4C26-47F5-4FFD-C1868D51EF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28452A9D-4806-6C78-D325-774CBD5DEC4A}"/>
              </a:ext>
            </a:extLst>
          </p:cNvPr>
          <p:cNvSpPr txBox="1"/>
          <p:nvPr/>
        </p:nvSpPr>
        <p:spPr>
          <a:xfrm>
            <a:off x="-4301135" y="6402673"/>
            <a:ext cx="7703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latin typeface="Aptos Light" panose="020B0004020202020204" pitchFamily="34" charset="0"/>
              </a:rPr>
              <a:t>Una Solución Global para </a:t>
            </a:r>
            <a:r>
              <a:rPr lang="es-ES" sz="1600">
                <a:latin typeface="Aptos" panose="020B0004020202020204" pitchFamily="34" charset="0"/>
              </a:rPr>
              <a:t>Comercios Locales.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7535965-64BE-9D70-47B7-826FD291F4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577130" y="1263805"/>
            <a:ext cx="7703635" cy="43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202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56477-F4D0-F94E-5874-62049A2B8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8039C402-E7A4-87C5-C64F-09D19AE79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978" y="3042446"/>
            <a:ext cx="4022672" cy="14850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46994E1-88CD-EE52-2626-8A3E669FA630}"/>
              </a:ext>
            </a:extLst>
          </p:cNvPr>
          <p:cNvSpPr txBox="1"/>
          <p:nvPr/>
        </p:nvSpPr>
        <p:spPr>
          <a:xfrm>
            <a:off x="1450922" y="3272607"/>
            <a:ext cx="36227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>
                <a:solidFill>
                  <a:schemeClr val="bg1"/>
                </a:solidFill>
                <a:latin typeface="Aptos Light" panose="020B0004020202020204" pitchFamily="34" charset="0"/>
              </a:rPr>
              <a:t>¿Y si la compañía vulnera </a:t>
            </a:r>
            <a:r>
              <a:rPr lang="es-ES" sz="2800">
                <a:solidFill>
                  <a:schemeClr val="bg1"/>
                </a:solidFill>
                <a:latin typeface="Aptos" panose="020B0004020202020204" pitchFamily="34" charset="0"/>
              </a:rPr>
              <a:t>mis derechos?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B2F5C839-188B-1B41-A371-366A3FD6FF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0087" y="3032523"/>
            <a:ext cx="3804398" cy="1485076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0F7D2B2-B1FB-8376-60C7-7E15514C9B3D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69B71A6-42F8-0E87-4098-2E9A686EFA75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E5E40F85-5CB7-B01B-D3B8-E0DA8A031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E056AF93-1173-B778-5A38-B761870B355D}"/>
              </a:ext>
            </a:extLst>
          </p:cNvPr>
          <p:cNvSpPr txBox="1"/>
          <p:nvPr/>
        </p:nvSpPr>
        <p:spPr>
          <a:xfrm>
            <a:off x="94800" y="6389042"/>
            <a:ext cx="380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Aptos Light" panose="020B0004020202020204" pitchFamily="34" charset="0"/>
              </a:rPr>
              <a:t>¿Qué hacemos en caso de siniestro?</a:t>
            </a:r>
            <a:endParaRPr lang="es-ES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C301AD0B-ECDA-A3B8-8645-7452369A6B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37017" y="6401643"/>
            <a:ext cx="1597799" cy="2168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A59D84-0ECB-2192-BA7E-380B61B0D63F}"/>
              </a:ext>
            </a:extLst>
          </p:cNvPr>
          <p:cNvSpPr txBox="1"/>
          <p:nvPr/>
        </p:nvSpPr>
        <p:spPr>
          <a:xfrm>
            <a:off x="1705975" y="3272607"/>
            <a:ext cx="31126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>
                <a:solidFill>
                  <a:schemeClr val="bg1"/>
                </a:solidFill>
                <a:latin typeface="Aptos Light" panose="020B0004020202020204" pitchFamily="34" charset="0"/>
              </a:rPr>
              <a:t>¿Qué hacemos en caso de </a:t>
            </a:r>
            <a:r>
              <a:rPr lang="es-ES" sz="2800">
                <a:solidFill>
                  <a:schemeClr val="bg1"/>
                </a:solidFill>
                <a:latin typeface="Aptos" panose="020B0004020202020204" pitchFamily="34" charset="0"/>
              </a:rPr>
              <a:t>siniestro?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BE8029E2-68C0-A82D-DE3E-86D60759572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6296" y="696875"/>
            <a:ext cx="5249704" cy="4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655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150">
        <p159:morph option="byObject"/>
      </p:transition>
    </mc:Choice>
    <mc:Fallback>
      <p:transition spd="slow" advClick="0" advTm="15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777D3-23C4-2BCD-4254-75DE57881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FF65E69C-307A-7FB9-AE9D-ACA8BD1CE1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3750" y="696874"/>
            <a:ext cx="4022672" cy="14850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461CBE9-3591-0B1F-936D-1BA59AF2D364}"/>
              </a:ext>
            </a:extLst>
          </p:cNvPr>
          <p:cNvSpPr txBox="1"/>
          <p:nvPr/>
        </p:nvSpPr>
        <p:spPr>
          <a:xfrm>
            <a:off x="4803722" y="936958"/>
            <a:ext cx="36227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>
                <a:latin typeface="Aptos Light" panose="020B0004020202020204" pitchFamily="34" charset="0"/>
              </a:rPr>
              <a:t>¿Y si la compañía vulnera </a:t>
            </a:r>
            <a:r>
              <a:rPr lang="es-ES" sz="2800">
                <a:latin typeface="Aptos" panose="020B0004020202020204" pitchFamily="34" charset="0"/>
              </a:rPr>
              <a:t>mis derechos?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8ACF5377-0E2F-D871-9111-4E9C7B00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CA028E3-E340-7456-E3D8-FC58A10BE122}"/>
              </a:ext>
            </a:extLst>
          </p:cNvPr>
          <p:cNvSpPr txBox="1"/>
          <p:nvPr/>
        </p:nvSpPr>
        <p:spPr>
          <a:xfrm>
            <a:off x="6096000" y="2417693"/>
            <a:ext cx="5791199" cy="3444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8450" marR="188595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Si la compañía aseguradora vulnera tus derechos:</a:t>
            </a:r>
          </a:p>
          <a:p>
            <a:pPr marL="755650" marR="188595" lvl="1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Te asesoramos sobre cómo actuar.</a:t>
            </a:r>
          </a:p>
          <a:p>
            <a:pPr marL="755650" marR="188595" lvl="1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Te ayudamos a redactar y presentar la reclamación ante el servicio de atención al cliente de la compañía.</a:t>
            </a:r>
          </a:p>
          <a:p>
            <a:pPr marL="298450" marR="188595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Si no se resuelve satisfactoriamente:</a:t>
            </a:r>
          </a:p>
          <a:p>
            <a:pPr marL="755650" marR="188595" lvl="1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Te informamos sobre los siguientes pasos posibles.</a:t>
            </a:r>
          </a:p>
          <a:p>
            <a:pPr marL="755650" marR="188595" lvl="1" indent="-28575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Te orientamos en la presentación de una reclamación formal ante la autoridad supervisora del mercado asegurador: la Dirección General de Seguros.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1E01A9F-2E05-00E1-DCB7-C464F8094B3D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C288DD2-8D49-38D0-5B76-397DD2192699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8AA245D-BB7B-5960-675D-A363E6EE2D0B}"/>
              </a:ext>
            </a:extLst>
          </p:cNvPr>
          <p:cNvSpPr txBox="1"/>
          <p:nvPr/>
        </p:nvSpPr>
        <p:spPr>
          <a:xfrm>
            <a:off x="94800" y="6389042"/>
            <a:ext cx="38043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solidFill>
                  <a:schemeClr val="bg1"/>
                </a:solidFill>
                <a:latin typeface="Aptos Light" panose="020B0004020202020204" pitchFamily="34" charset="0"/>
              </a:rPr>
              <a:t>¿Qué hacemos en caso de siniestro?</a:t>
            </a:r>
            <a:endParaRPr lang="es-ES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F4CCCAAB-8286-14E6-D0D3-2888C83C96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7017" y="6401643"/>
            <a:ext cx="1597799" cy="21689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6D85D159-354A-5045-DB80-0B8ECFE141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6296" y="696875"/>
            <a:ext cx="5249704" cy="4854650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BB57A5A2-BB57-EE93-B58D-B43040F4DD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3161163" y="13741379"/>
            <a:ext cx="482600" cy="668028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398AC120-DA3C-A2DA-AD11-3CCF197D2C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2678563" y="10401244"/>
            <a:ext cx="482600" cy="668028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69C258A-D099-7BD1-07D8-7B4CDA0BB23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V="1">
            <a:off x="2195963" y="7061109"/>
            <a:ext cx="482600" cy="668028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5FE07F8-FFDE-5219-BAD0-865496B7399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V="1">
            <a:off x="4126363" y="20421651"/>
            <a:ext cx="482600" cy="6680289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BA22D9DA-39C7-FB07-7FF5-B470DE51814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flipV="1">
            <a:off x="3643763" y="17081516"/>
            <a:ext cx="482600" cy="668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447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2B92E-597E-B06A-8999-15FDF4210E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7639BC8-637B-8332-5820-161204C1B3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3750" y="-1989176"/>
            <a:ext cx="4022672" cy="148507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0593A56-6CC5-C0B3-48F3-3815C23F639A}"/>
              </a:ext>
            </a:extLst>
          </p:cNvPr>
          <p:cNvSpPr txBox="1"/>
          <p:nvPr/>
        </p:nvSpPr>
        <p:spPr>
          <a:xfrm>
            <a:off x="4803722" y="-1749092"/>
            <a:ext cx="36227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>
                <a:latin typeface="Aptos Light" panose="020B0004020202020204" pitchFamily="34" charset="0"/>
              </a:rPr>
              <a:t>¿Y si la compañía vulnera </a:t>
            </a:r>
            <a:r>
              <a:rPr lang="es-ES" sz="2800">
                <a:latin typeface="Aptos" panose="020B0004020202020204" pitchFamily="34" charset="0"/>
              </a:rPr>
              <a:t>mis derechos?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4981D8E-FD19-0B1D-F37D-EE914522C74C}"/>
              </a:ext>
            </a:extLst>
          </p:cNvPr>
          <p:cNvSpPr txBox="1"/>
          <p:nvPr/>
        </p:nvSpPr>
        <p:spPr>
          <a:xfrm>
            <a:off x="2090445" y="3013501"/>
            <a:ext cx="7703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 Light" panose="020B0004020202020204" pitchFamily="34" charset="0"/>
              </a:rPr>
              <a:t>Siempre estaremos a tu lado.</a:t>
            </a:r>
          </a:p>
          <a:p>
            <a:r>
              <a:rPr lang="es-ES" sz="2400">
                <a:latin typeface="Aptos Light" panose="020B0004020202020204" pitchFamily="34" charset="0"/>
              </a:rPr>
              <a:t>Nuestro cliente </a:t>
            </a:r>
            <a:r>
              <a:rPr lang="es-ES" sz="2400">
                <a:latin typeface="Aptos" panose="020B0004020202020204" pitchFamily="34" charset="0"/>
              </a:rPr>
              <a:t>eres tú.</a:t>
            </a:r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03C36592-E3D4-EAF0-52A9-7547037AA6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0509" y="2498388"/>
            <a:ext cx="3031326" cy="417177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2E5A4EA-F314-7E4D-8967-80F21E8EF196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86240B6-8F13-5778-F949-B7D6EBBD1F85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5CAF794D-9163-8C5D-A13F-4AA59B90B5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29" name="CuadroTexto 28">
            <a:extLst>
              <a:ext uri="{FF2B5EF4-FFF2-40B4-BE49-F238E27FC236}">
                <a16:creationId xmlns:a16="http://schemas.microsoft.com/office/drawing/2014/main" id="{76269F46-3BFF-7D21-2336-2423BCB91255}"/>
              </a:ext>
            </a:extLst>
          </p:cNvPr>
          <p:cNvSpPr txBox="1"/>
          <p:nvPr/>
        </p:nvSpPr>
        <p:spPr>
          <a:xfrm>
            <a:off x="-2451763" y="6389042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" panose="020B0004020202020204" pitchFamily="34" charset="0"/>
              </a:rPr>
              <a:t>Contacta</a:t>
            </a:r>
            <a:r>
              <a:rPr lang="es-ES">
                <a:latin typeface="Aptos Light" panose="020B0004020202020204" pitchFamily="34" charset="0"/>
              </a:rPr>
              <a:t> con nosotros</a:t>
            </a:r>
            <a:endParaRPr lang="es-ES">
              <a:latin typeface="Aptos" panose="020B0004020202020204" pitchFamily="34" charset="0"/>
            </a:endParaRPr>
          </a:p>
        </p:txBody>
      </p:sp>
      <p:pic>
        <p:nvPicPr>
          <p:cNvPr id="36" name="Gráfico 35">
            <a:extLst>
              <a:ext uri="{FF2B5EF4-FFF2-40B4-BE49-F238E27FC236}">
                <a16:creationId xmlns:a16="http://schemas.microsoft.com/office/drawing/2014/main" id="{80612310-D84B-31BC-E216-E54C2EFE88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7089" y="-1334844"/>
            <a:ext cx="1331729" cy="1257022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2F5F00DF-F862-E267-E78F-996255B824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22616" y="-2908757"/>
            <a:ext cx="649323" cy="1257022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8E63DC1A-6CFE-66BF-2F0F-16E319C156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24662" y="-2055959"/>
            <a:ext cx="1521937" cy="914204"/>
          </a:xfrm>
          <a:prstGeom prst="rect">
            <a:avLst/>
          </a:prstGeom>
        </p:spPr>
      </p:pic>
      <p:pic>
        <p:nvPicPr>
          <p:cNvPr id="39" name="Gráfico 38">
            <a:extLst>
              <a:ext uri="{FF2B5EF4-FFF2-40B4-BE49-F238E27FC236}">
                <a16:creationId xmlns:a16="http://schemas.microsoft.com/office/drawing/2014/main" id="{E59379FB-E5DB-349B-95F8-013B1461A9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32662" y="-3682216"/>
            <a:ext cx="824075" cy="1383269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EA5D1D31-C80D-EFA7-4953-0667038196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880813" y="-4083018"/>
            <a:ext cx="1199051" cy="1150252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5A8ED4F2-3357-3EAF-1113-EEA49158122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512415" y="-4861282"/>
            <a:ext cx="1571278" cy="125702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C4EEE307-278E-30B7-2C51-9D860424046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161163" y="3933156"/>
            <a:ext cx="482600" cy="17731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D3D049B-31EC-3D7E-83A0-FCBDF8FFBEC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78563" y="3933156"/>
            <a:ext cx="482600" cy="177316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3E53E5D3-1FC3-19DE-0090-5AE945679D3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195963" y="3933155"/>
            <a:ext cx="482600" cy="17731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AD9B760-51AB-D123-DAC4-4CD73321F13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126363" y="3933156"/>
            <a:ext cx="482600" cy="1773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05C5A5E-6174-3667-5A82-8A18DBA8DEF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43763" y="3933156"/>
            <a:ext cx="482600" cy="17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284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D0EC1-B4D7-41A5-F509-2F903C827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8AB99E06-32A3-A818-8E52-F43C4436AFFC}"/>
              </a:ext>
            </a:extLst>
          </p:cNvPr>
          <p:cNvSpPr/>
          <p:nvPr/>
        </p:nvSpPr>
        <p:spPr>
          <a:xfrm>
            <a:off x="0" y="6235700"/>
            <a:ext cx="12192000" cy="622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2B39ACF-1ADD-EA78-86CE-E2075C1AF930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3F7C1112-3372-A8C8-07C5-80C56C4B8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4D394B2B-1E05-C459-709F-5F9CD04A1A0A}"/>
              </a:ext>
            </a:extLst>
          </p:cNvPr>
          <p:cNvSpPr txBox="1"/>
          <p:nvPr/>
        </p:nvSpPr>
        <p:spPr>
          <a:xfrm>
            <a:off x="94800" y="6389042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" panose="020B0004020202020204" pitchFamily="34" charset="0"/>
              </a:rPr>
              <a:t>Contacta</a:t>
            </a:r>
            <a:r>
              <a:rPr lang="es-ES">
                <a:latin typeface="Aptos Light" panose="020B0004020202020204" pitchFamily="34" charset="0"/>
              </a:rPr>
              <a:t> con nosotros</a:t>
            </a:r>
            <a:endParaRPr lang="es-ES">
              <a:latin typeface="Aptos" panose="020B00040202020202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0A92658-20DB-0AFA-F0E1-B95A6683D3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3578" y="2325861"/>
            <a:ext cx="1331729" cy="125702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6BB7642A-7547-CFB1-25FB-FF156A115F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09100" y="2273300"/>
            <a:ext cx="649323" cy="125702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A0A517A-3C67-AC02-5ED8-DC435449B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66148" y="2426877"/>
            <a:ext cx="1521937" cy="914204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A32D1A77-28A6-E6F0-6CA3-64712829244F}"/>
              </a:ext>
            </a:extLst>
          </p:cNvPr>
          <p:cNvSpPr txBox="1"/>
          <p:nvPr/>
        </p:nvSpPr>
        <p:spPr>
          <a:xfrm>
            <a:off x="1633933" y="3763227"/>
            <a:ext cx="18110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b="0" i="0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{{</a:t>
            </a:r>
            <a:r>
              <a:rPr lang="es-ES" sz="1100" b="0" i="0" err="1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Localidad_Oficina</a:t>
            </a:r>
            <a:r>
              <a:rPr lang="es-ES" sz="1100" b="0" i="0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}}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E4FFB5A-442E-4D3F-3793-4046B8A700A2}"/>
              </a:ext>
            </a:extLst>
          </p:cNvPr>
          <p:cNvSpPr txBox="1"/>
          <p:nvPr/>
        </p:nvSpPr>
        <p:spPr>
          <a:xfrm>
            <a:off x="1633933" y="4024837"/>
            <a:ext cx="18110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>
                <a:highlight>
                  <a:srgbClr val="00FFFF"/>
                </a:highlight>
                <a:latin typeface="Aptos" panose="020B0004020202020204" pitchFamily="34" charset="0"/>
              </a:rPr>
              <a:t>{{</a:t>
            </a:r>
            <a:r>
              <a:rPr lang="es-ES" sz="1100" err="1">
                <a:highlight>
                  <a:srgbClr val="00FFFF"/>
                </a:highlight>
                <a:latin typeface="Aptos" panose="020B0004020202020204" pitchFamily="34" charset="0"/>
              </a:rPr>
              <a:t>Direccion_Oficina</a:t>
            </a:r>
            <a:r>
              <a:rPr lang="es-ES" sz="1100">
                <a:highlight>
                  <a:srgbClr val="00FFFF"/>
                </a:highlight>
                <a:latin typeface="Aptos" panose="020B0004020202020204" pitchFamily="34" charset="0"/>
              </a:rPr>
              <a:t>}}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591B476-3C05-2201-3DC0-851A6FC088AE}"/>
              </a:ext>
            </a:extLst>
          </p:cNvPr>
          <p:cNvSpPr txBox="1"/>
          <p:nvPr/>
        </p:nvSpPr>
        <p:spPr>
          <a:xfrm>
            <a:off x="4989950" y="3763227"/>
            <a:ext cx="18110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1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{{</a:t>
            </a:r>
            <a:r>
              <a:rPr lang="es-ES" sz="1100" b="0" i="0" err="1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Microsite_Oficina</a:t>
            </a:r>
            <a:r>
              <a:rPr lang="es-ES" sz="11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}}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D2D9A14-C909-6C0B-6FF3-F591A8FEA44D}"/>
              </a:ext>
            </a:extLst>
          </p:cNvPr>
          <p:cNvSpPr txBox="1"/>
          <p:nvPr/>
        </p:nvSpPr>
        <p:spPr>
          <a:xfrm>
            <a:off x="8033673" y="3763227"/>
            <a:ext cx="268345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" sz="11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{{</a:t>
            </a:r>
            <a:r>
              <a:rPr lang="es-ES" sz="1100" b="0" i="0" err="1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Email_ejecutivo</a:t>
            </a:r>
            <a:r>
              <a:rPr lang="es-ES" sz="11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}}</a:t>
            </a:r>
          </a:p>
          <a:p>
            <a:pPr algn="ctr"/>
            <a:r>
              <a:rPr lang="es-ES" sz="1100" b="0" i="0">
                <a:effectLst/>
                <a:highlight>
                  <a:srgbClr val="00FFFF"/>
                </a:highlight>
                <a:latin typeface="Aptos"/>
              </a:rPr>
              <a:t>{{</a:t>
            </a:r>
            <a:r>
              <a:rPr lang="es-ES" sz="1100" err="1">
                <a:highlight>
                  <a:srgbClr val="00FFFF"/>
                </a:highlight>
                <a:latin typeface="Aptos"/>
              </a:rPr>
              <a:t>Movil</a:t>
            </a:r>
            <a:r>
              <a:rPr lang="es-ES" sz="1100" b="0" i="0" err="1">
                <a:effectLst/>
                <a:highlight>
                  <a:srgbClr val="00FFFF"/>
                </a:highlight>
                <a:latin typeface="Aptos"/>
              </a:rPr>
              <a:t>_ejecutivo</a:t>
            </a:r>
            <a:r>
              <a:rPr lang="es-ES" sz="1100" b="0" i="0">
                <a:effectLst/>
                <a:highlight>
                  <a:srgbClr val="00FFFF"/>
                </a:highlight>
                <a:latin typeface="Aptos"/>
              </a:rPr>
              <a:t>}}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AAB2FC9-1FFE-5255-275C-61E4DA701E37}"/>
              </a:ext>
            </a:extLst>
          </p:cNvPr>
          <p:cNvSpPr txBox="1"/>
          <p:nvPr/>
        </p:nvSpPr>
        <p:spPr>
          <a:xfrm>
            <a:off x="-2076014" y="6402673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" panose="020B0004020202020204" pitchFamily="34" charset="0"/>
              </a:rPr>
              <a:t>Información Legal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4076A19-B800-CA55-A5DE-52C98B745D31}"/>
              </a:ext>
            </a:extLst>
          </p:cNvPr>
          <p:cNvSpPr txBox="1"/>
          <p:nvPr/>
        </p:nvSpPr>
        <p:spPr>
          <a:xfrm>
            <a:off x="1633933" y="4285796"/>
            <a:ext cx="1811020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ES" sz="1100">
                <a:highlight>
                  <a:srgbClr val="00FFFF"/>
                </a:highlight>
                <a:latin typeface="Aptos"/>
              </a:rPr>
              <a:t>{{</a:t>
            </a:r>
            <a:r>
              <a:rPr lang="es-ES" sz="1100" err="1">
                <a:highlight>
                  <a:srgbClr val="00FFFF"/>
                </a:highlight>
                <a:latin typeface="Aptos"/>
              </a:rPr>
              <a:t>Correduria_Oficina</a:t>
            </a:r>
            <a:r>
              <a:rPr lang="es-ES" sz="1100">
                <a:highlight>
                  <a:srgbClr val="00FFFF"/>
                </a:highlight>
                <a:latin typeface="Aptos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16554693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70DC7-4F32-8728-303D-8A3313B22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29B3C1AB-A437-2A9C-9657-F5A82DE62F90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áfico 15">
            <a:extLst>
              <a:ext uri="{FF2B5EF4-FFF2-40B4-BE49-F238E27FC236}">
                <a16:creationId xmlns:a16="http://schemas.microsoft.com/office/drawing/2014/main" id="{83FDFEDB-955F-A6F9-EC88-6EA0912E4F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43" name="CuadroTexto 42">
            <a:extLst>
              <a:ext uri="{FF2B5EF4-FFF2-40B4-BE49-F238E27FC236}">
                <a16:creationId xmlns:a16="http://schemas.microsoft.com/office/drawing/2014/main" id="{BCDE80E9-593B-E4B2-133C-055BE90042AF}"/>
              </a:ext>
            </a:extLst>
          </p:cNvPr>
          <p:cNvSpPr txBox="1"/>
          <p:nvPr/>
        </p:nvSpPr>
        <p:spPr>
          <a:xfrm>
            <a:off x="-2656321" y="6389042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" panose="020B0004020202020204" pitchFamily="34" charset="0"/>
              </a:rPr>
              <a:t>Contacta</a:t>
            </a:r>
            <a:r>
              <a:rPr lang="es-ES">
                <a:latin typeface="Aptos Light" panose="020B0004020202020204" pitchFamily="34" charset="0"/>
              </a:rPr>
              <a:t> con nosotros</a:t>
            </a:r>
            <a:endParaRPr lang="es-ES">
              <a:latin typeface="Aptos" panose="020B0004020202020204" pitchFamily="34" charset="0"/>
            </a:endParaRP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998E5CB0-F0FD-B962-11B6-86BAC095A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089" y="-1334844"/>
            <a:ext cx="1331729" cy="125702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71E3CC0C-63C3-80F8-40A7-E8596A90C7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22616" y="-2908757"/>
            <a:ext cx="649323" cy="125702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E69DF5C1-9E29-674E-95DC-C0364746B1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24662" y="-2055959"/>
            <a:ext cx="1521937" cy="914204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B393392-B9B7-ACBD-A176-7A149A6C071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32662" y="-3682216"/>
            <a:ext cx="824075" cy="138326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2CB0305A-82D6-2E7C-05B6-C4A2FC1B4D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80813" y="-4083018"/>
            <a:ext cx="1199051" cy="1150252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8F3F40A9-FA42-6304-4D25-DE796712C1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512415" y="-4861282"/>
            <a:ext cx="1571278" cy="1257022"/>
          </a:xfrm>
          <a:prstGeom prst="rect">
            <a:avLst/>
          </a:prstGeom>
        </p:spPr>
      </p:pic>
      <p:sp>
        <p:nvSpPr>
          <p:cNvPr id="17" name="object 3">
            <a:extLst>
              <a:ext uri="{FF2B5EF4-FFF2-40B4-BE49-F238E27FC236}">
                <a16:creationId xmlns:a16="http://schemas.microsoft.com/office/drawing/2014/main" id="{F8266D96-151B-101A-74E7-4231C90076C6}"/>
              </a:ext>
            </a:extLst>
          </p:cNvPr>
          <p:cNvSpPr txBox="1">
            <a:spLocks/>
          </p:cNvSpPr>
          <p:nvPr/>
        </p:nvSpPr>
        <p:spPr>
          <a:xfrm>
            <a:off x="826843" y="814406"/>
            <a:ext cx="10474960" cy="4749800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>
            <a:lvl1pPr marL="0">
              <a:defRPr sz="1000" b="0" i="1">
                <a:solidFill>
                  <a:srgbClr val="303030"/>
                </a:solidFill>
                <a:latin typeface="Verdana"/>
                <a:ea typeface="+mn-ea"/>
                <a:cs typeface="Verdana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 marR="321945" lvl="0" indent="0" defTabSz="914400" eaLnBrk="1" fontAlgn="auto" latinLnBrk="0" hangingPunct="1">
              <a:lnSpc>
                <a:spcPts val="1180"/>
              </a:lnSpc>
              <a:spcBef>
                <a:spcPts val="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“</a:t>
            </a:r>
            <a:r>
              <a:rPr kumimoji="0" lang="es-ES" sz="1000" b="0" i="1" u="none" strike="noStrike" kern="0" cap="none" spc="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Summa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Insurance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Correduría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Seguros,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S.L.U,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Chaverri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&amp;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Base5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Correduría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Seguros,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S.L.U.,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Nephilim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Mediación,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S.L.U.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y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Fraile</a:t>
            </a:r>
            <a:r>
              <a:rPr kumimoji="0" lang="es-ES" sz="1000" b="0" i="1" u="none" strike="noStrike" kern="0" cap="none" spc="2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Renedo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Correduría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Seguros,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S.L.U.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son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corredurías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que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pertenecen</a:t>
            </a:r>
            <a:r>
              <a:rPr kumimoji="0" lang="es-ES" sz="1000" b="0" i="1" u="none" strike="noStrike" kern="0" cap="none" spc="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al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mismo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grupo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empresarial,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grupo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Summa-Acrisure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.</a:t>
            </a:r>
          </a:p>
          <a:p>
            <a:pPr marL="12700" marR="5080" lvl="0" indent="0" defTabSz="914400" eaLnBrk="1" fontAlgn="auto" latinLnBrk="0" hangingPunct="1">
              <a:lnSpc>
                <a:spcPct val="99000"/>
              </a:lnSpc>
              <a:spcBef>
                <a:spcPts val="1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Como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correduría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actuamos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representación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nuestros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clientes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ofreciéndoles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un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asesoramiento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personal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independiente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las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compañías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seguros.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Este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asesoramiento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basa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un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análisis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objetivo.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La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correduría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no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está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contractualmente</a:t>
            </a:r>
            <a:r>
              <a:rPr kumimoji="0" lang="es-ES" sz="1000" b="0" i="1" u="none" strike="noStrike" kern="0" cap="none" spc="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obligada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realizar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actividades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distribución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exclusiva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para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ninguna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compañía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1" u="none" strike="noStrike" kern="0" cap="none" spc="-1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Verdana"/>
              <a:ea typeface="+mn-ea"/>
            </a:endParaRPr>
          </a:p>
          <a:p>
            <a:pPr marL="12700" marR="73025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El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servicio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asesoramiento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ofrecido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nuestros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clientes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tiene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carácter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gratuito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y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no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cobramos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honorarios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por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dicho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servicio.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Cobramos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comisión,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directa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y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únicamente,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las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compañías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dónde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finalmente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contrate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el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base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nuestra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recomendación técnica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y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asesoramiento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al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cliente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basado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sus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necesidades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cobertura.</a:t>
            </a:r>
          </a:p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1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Todas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las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corredurías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del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grupo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empresarial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Summa-</a:t>
            </a:r>
            <a:r>
              <a:rPr kumimoji="0" lang="es-ES" sz="1000" b="0" i="1" u="none" strike="noStrike" kern="0" cap="none" spc="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Acrisure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tienen: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1" u="none" strike="noStrike" kern="0" cap="none" spc="-1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Verdana"/>
              <a:ea typeface="+mn-ea"/>
            </a:endParaRPr>
          </a:p>
          <a:p>
            <a:pPr marL="240029" marR="250190" lvl="0" indent="-227329" defTabSz="914400" eaLnBrk="1" fontAlgn="auto" latinLnBrk="0" hangingPunct="1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41300" algn="l"/>
              </a:tabLst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Autorización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administrativa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para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operar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como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distribuidores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todo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el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territorio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español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(excepto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Chaverri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&amp;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Base5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que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tiene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autorización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para 	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operar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exclusivamente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en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Navarra)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concedida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por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la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Dirección General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y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Fondos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Pensiones (en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el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caso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Chaverri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&amp;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Base5,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autoridad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foral 	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navarra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competente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materia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autorización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distribuidores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seguros),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con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las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siguientes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claves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mediador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seguros:</a:t>
            </a:r>
          </a:p>
          <a:p>
            <a:pPr marL="862965" marR="0" lvl="1" indent="-172085" defTabSz="91440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Tahoma"/>
              <a:buChar char="•"/>
              <a:tabLst>
                <a:tab pos="862965" algn="l"/>
              </a:tabLst>
              <a:defRPr/>
            </a:pPr>
            <a:r>
              <a:rPr kumimoji="0" lang="es-ES" sz="1000" b="0" i="1" u="none" strike="noStrike" kern="0" cap="none" spc="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Summa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Insurance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Correduría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Seguros: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J2397</a:t>
            </a:r>
            <a:endParaRPr kumimoji="0" lang="es-E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862965" marR="0" lvl="1" indent="-172085" defTabSz="91440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 typeface="Tahoma"/>
              <a:buChar char="•"/>
              <a:tabLst>
                <a:tab pos="862965" algn="l"/>
              </a:tabLst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Chaverri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&amp;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Base5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Correduría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Seguros: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NA-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074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J</a:t>
            </a:r>
            <a:endParaRPr kumimoji="0" lang="es-E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862965" marR="0" lvl="1" indent="-17208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ahoma"/>
              <a:buChar char="•"/>
              <a:tabLst>
                <a:tab pos="862965" algn="l"/>
              </a:tabLst>
              <a:defRPr/>
            </a:pPr>
            <a:r>
              <a:rPr kumimoji="0" lang="es-ES" sz="1000" b="0" i="1" u="none" strike="noStrike" kern="0" cap="none" spc="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Nephilim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Mediación: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J3096</a:t>
            </a:r>
            <a:endParaRPr kumimoji="0" lang="es-E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862965" marR="0" lvl="1" indent="-172085" defTabSz="914400" eaLnBrk="1" fontAlgn="auto" latinLnBrk="0" hangingPunct="1">
              <a:lnSpc>
                <a:spcPts val="1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ahoma"/>
              <a:buChar char="•"/>
              <a:tabLst>
                <a:tab pos="862965" algn="l"/>
              </a:tabLst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Fraile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Renedo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Correduría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de</a:t>
            </a:r>
            <a:r>
              <a:rPr kumimoji="0" lang="es-ES" sz="1000" b="0" i="1" u="none" strike="noStrike" kern="0" cap="none" spc="-6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Seguros: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J0811</a:t>
            </a:r>
            <a:endParaRPr kumimoji="0" lang="es-ES" sz="1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  <a:p>
            <a:pPr marL="690880" marR="0" lvl="0" indent="0" defTabSz="914400" eaLnBrk="1" fontAlgn="auto" latinLnBrk="0" hangingPunct="1">
              <a:lnSpc>
                <a:spcPts val="11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(*)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claves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verificables y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más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 err="1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info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sng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>
                  <a:solidFill>
                    <a:srgbClr val="303030"/>
                  </a:solidFill>
                </a:uFill>
                <a:latin typeface="Verdana"/>
                <a:ea typeface="+mn-ea"/>
                <a:hlinkClick r:id="rId17"/>
              </a:rPr>
              <a:t>https://dgsfp.mineco.gob.es/es/Distribuidores/PUI/Paginas/pui.aspx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000" b="0" i="1" u="sng" strike="noStrike" kern="0" cap="none" spc="-1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>
                <a:solidFill>
                  <a:srgbClr val="303030"/>
                </a:solidFill>
              </a:uFill>
              <a:latin typeface="Verdana"/>
              <a:ea typeface="+mn-ea"/>
              <a:hlinkClick r:id="rId17"/>
            </a:endParaRPr>
          </a:p>
          <a:p>
            <a:pPr marL="240029" marR="311785" lvl="0" indent="-227329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>
                <a:tab pos="241300" algn="l"/>
              </a:tabLst>
              <a:defRPr/>
            </a:pP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Responsabilidad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civil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asegurada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y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capacidad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financiera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suficiente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conforme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la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normativa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vigente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distribución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seguros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España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(Real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Decreto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Ley 	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3/2020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4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febrero).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303030"/>
              </a:buClr>
              <a:buSzTx/>
              <a:buFont typeface="Verdana"/>
              <a:buAutoNum type="arabicPeriod" startAt="2"/>
              <a:tabLst/>
              <a:defRPr/>
            </a:pPr>
            <a:endParaRPr kumimoji="0" lang="es-ES" sz="1000" b="0" i="1" u="none" strike="noStrike" kern="0" cap="none" spc="-10" normalizeH="0" baseline="0" noProof="0">
              <a:ln>
                <a:noFill/>
              </a:ln>
              <a:solidFill>
                <a:srgbClr val="303030"/>
              </a:solidFill>
              <a:effectLst/>
              <a:uLnTx/>
              <a:uFillTx/>
              <a:latin typeface="Verdana"/>
              <a:ea typeface="+mn-ea"/>
            </a:endParaRPr>
          </a:p>
          <a:p>
            <a:pPr marL="240029" marR="1552575" lvl="0" indent="-227329" defTabSz="914400" eaLnBrk="1" fontAlgn="auto" latinLnBrk="0" hangingPunct="1">
              <a:lnSpc>
                <a:spcPts val="1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>
                <a:tab pos="241300" algn="l"/>
              </a:tabLst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Un</a:t>
            </a:r>
            <a:r>
              <a:rPr kumimoji="0" lang="es-ES" sz="1000" b="0" i="1" u="none" strike="noStrike" kern="0" cap="none" spc="-4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Departamento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Atención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al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Cliente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al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que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puede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acudir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caso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queja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o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reclamación,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enviando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escrito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por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correo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electrónico </a:t>
            </a:r>
            <a:r>
              <a:rPr kumimoji="0" lang="es-ES" sz="1000" b="0" i="1" u="none" strike="noStrike" kern="0" cap="none" spc="-5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 	</a:t>
            </a:r>
            <a:r>
              <a:rPr kumimoji="0" lang="es-ES" sz="1000" b="0" i="1" u="sng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>
                  <a:solidFill>
                    <a:srgbClr val="303030"/>
                  </a:solidFill>
                </a:uFill>
                <a:latin typeface="Verdana"/>
                <a:ea typeface="+mn-ea"/>
              </a:rPr>
              <a:t>cliente@quejasyreclamaciones.</a:t>
            </a:r>
            <a:r>
              <a:rPr kumimoji="0" lang="es-ES" sz="1000" b="0" i="1" u="sng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>
                  <a:solidFill>
                    <a:srgbClr val="303030"/>
                  </a:solidFill>
                </a:uFill>
                <a:latin typeface="Verdana"/>
                <a:ea typeface="+mn-ea"/>
                <a:hlinkClick r:id="rId18"/>
              </a:rPr>
              <a:t>com</a:t>
            </a:r>
            <a:r>
              <a:rPr kumimoji="0" lang="es-ES" sz="1000" b="0" i="1" u="none" strike="noStrike" kern="0" cap="none" spc="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o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por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correo</a:t>
            </a:r>
            <a:r>
              <a:rPr kumimoji="0" lang="es-ES" sz="1000" b="0" i="1" u="none" strike="noStrike" kern="0" cap="none" spc="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postal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al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apartado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correos</a:t>
            </a:r>
            <a:r>
              <a:rPr kumimoji="0" lang="es-ES" sz="1000" b="0" i="1" u="none" strike="noStrike" kern="0" cap="none" spc="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2053–28080</a:t>
            </a:r>
            <a:r>
              <a:rPr kumimoji="0" lang="es-ES" sz="1000" b="0" i="1" u="none" strike="noStrike" kern="0" cap="none" spc="-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MADRID.</a:t>
            </a:r>
          </a:p>
          <a:p>
            <a:pPr marL="12700" marR="59690" lvl="0" indent="0" defTabSz="914400" eaLnBrk="1" fontAlgn="auto" latinLnBrk="0" hangingPunct="1">
              <a:lnSpc>
                <a:spcPct val="102000"/>
              </a:lnSpc>
              <a:spcBef>
                <a:spcPts val="1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(*)</a:t>
            </a:r>
            <a:r>
              <a:rPr kumimoji="0" lang="es-ES" sz="1000" b="0" i="1" u="none" strike="noStrike" kern="0" cap="none" spc="-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Más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información</a:t>
            </a:r>
            <a:r>
              <a:rPr kumimoji="0" lang="es-ES" sz="1000" b="0" i="1" u="none" strike="noStrike" kern="0" cap="none" spc="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y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política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protección</a:t>
            </a:r>
            <a:r>
              <a:rPr kumimoji="0" lang="es-ES" sz="1000" b="0" i="1" u="none" strike="noStrike" kern="0" cap="none" spc="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4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datos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disponibles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en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el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apartado</a:t>
            </a:r>
            <a:r>
              <a:rPr kumimoji="0" lang="es-ES" sz="1000" b="0" i="1" u="none" strike="noStrike" kern="0" cap="none" spc="-2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“Aviso</a:t>
            </a:r>
            <a:r>
              <a:rPr kumimoji="0" lang="es-ES" sz="1000" b="0" i="1" u="none" strike="noStrike" kern="0" cap="none" spc="-1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legal”</a:t>
            </a:r>
            <a:r>
              <a:rPr kumimoji="0" lang="es-ES" sz="1000" b="0" i="1" u="none" strike="noStrike" kern="0" cap="none" spc="-3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de</a:t>
            </a:r>
            <a:r>
              <a:rPr kumimoji="0" lang="es-ES" sz="1000" b="0" i="1" u="none" strike="noStrike" kern="0" cap="none" spc="-3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sng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>
                  <a:solidFill>
                    <a:srgbClr val="303030"/>
                  </a:solidFill>
                </a:uFill>
                <a:latin typeface="Verdana"/>
                <a:ea typeface="+mn-ea"/>
                <a:hlinkClick r:id="rId19"/>
              </a:rPr>
              <a:t>www.grupo-</a:t>
            </a:r>
            <a:r>
              <a:rPr kumimoji="0" lang="es-ES" sz="1000" b="0" i="1" u="sng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>
                  <a:solidFill>
                    <a:srgbClr val="303030"/>
                  </a:solidFill>
                </a:uFill>
                <a:latin typeface="Verdana"/>
                <a:ea typeface="+mn-ea"/>
                <a:hlinkClick r:id="rId19"/>
              </a:rPr>
              <a:t>summa.com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,</a:t>
            </a:r>
            <a:r>
              <a:rPr kumimoji="0" lang="es-ES" sz="1000" b="0" i="1" u="none" strike="noStrike" kern="0" cap="none" spc="-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sng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>
                  <a:solidFill>
                    <a:srgbClr val="303030"/>
                  </a:solidFill>
                </a:uFill>
                <a:latin typeface="Verdana"/>
                <a:ea typeface="+mn-ea"/>
                <a:hlinkClick r:id="rId20"/>
              </a:rPr>
              <a:t>www.summaseguros.com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,</a:t>
            </a:r>
            <a:r>
              <a:rPr kumimoji="0" lang="es-ES" sz="1000" b="0" i="1" u="none" strike="noStrike" kern="0" cap="none" spc="2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sng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>
                  <a:solidFill>
                    <a:srgbClr val="303030"/>
                  </a:solidFill>
                </a:uFill>
                <a:latin typeface="Verdana"/>
                <a:ea typeface="+mn-ea"/>
                <a:hlinkClick r:id="rId21"/>
              </a:rPr>
              <a:t>www.cb5.es</a:t>
            </a:r>
            <a:r>
              <a:rPr kumimoji="0" lang="es-ES" sz="1000" b="0" i="1" u="none" strike="noStrike" kern="0" cap="none" spc="50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none" strike="noStrike" kern="0" cap="none" spc="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y</a:t>
            </a:r>
            <a:r>
              <a:rPr kumimoji="0" lang="es-ES" sz="1000" b="0" i="1" u="none" strike="noStrike" kern="0" cap="none" spc="55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 </a:t>
            </a:r>
            <a:r>
              <a:rPr kumimoji="0" lang="es-ES" sz="1000" b="0" i="1" u="sng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>
                  <a:solidFill>
                    <a:srgbClr val="303030"/>
                  </a:solidFill>
                </a:uFill>
                <a:latin typeface="Verdana"/>
                <a:ea typeface="+mn-ea"/>
                <a:hlinkClick r:id="rId22"/>
              </a:rPr>
              <a:t>www.nephilim-mediacion.es</a:t>
            </a:r>
            <a:r>
              <a:rPr kumimoji="0" lang="es-ES" sz="1000" b="0" i="1" u="none" strike="noStrike" kern="0" cap="none" spc="-10" normalizeH="0" baseline="0" noProof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Verdana"/>
                <a:ea typeface="+mn-ea"/>
              </a:rPr>
              <a:t>”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C062F9E-B4E3-D035-DF63-42C8427A0BD2}"/>
              </a:ext>
            </a:extLst>
          </p:cNvPr>
          <p:cNvSpPr txBox="1"/>
          <p:nvPr/>
        </p:nvSpPr>
        <p:spPr>
          <a:xfrm>
            <a:off x="72100" y="6402673"/>
            <a:ext cx="7703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latin typeface="Aptos" panose="020B0004020202020204" pitchFamily="34" charset="0"/>
              </a:rPr>
              <a:t>Información Legal</a:t>
            </a:r>
          </a:p>
        </p:txBody>
      </p:sp>
    </p:spTree>
    <p:extLst>
      <p:ext uri="{BB962C8B-B14F-4D97-AF65-F5344CB8AC3E}">
        <p14:creationId xmlns:p14="http://schemas.microsoft.com/office/powerpoint/2010/main" val="4227473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92A5A-F9BA-1152-8F08-1295AA073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975B7596-F593-0072-A2A8-4801EE234C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089" y="-1334844"/>
            <a:ext cx="1331729" cy="1257022"/>
          </a:xfrm>
          <a:prstGeom prst="rect">
            <a:avLst/>
          </a:prstGeom>
        </p:spPr>
      </p:pic>
      <p:pic>
        <p:nvPicPr>
          <p:cNvPr id="5" name="CIERRE">
            <a:hlinkClick r:id="" action="ppaction://media"/>
            <a:extLst>
              <a:ext uri="{FF2B5EF4-FFF2-40B4-BE49-F238E27FC236}">
                <a16:creationId xmlns:a16="http://schemas.microsoft.com/office/drawing/2014/main" id="{8CD1586B-EC1F-B445-581C-4ACC2C397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88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5E0D7-7D37-D8A8-589B-9C04C79E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1144A8A0-5928-6231-F6F8-E67C7C7B70CA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Gráfico 4">
            <a:extLst>
              <a:ext uri="{FF2B5EF4-FFF2-40B4-BE49-F238E27FC236}">
                <a16:creationId xmlns:a16="http://schemas.microsoft.com/office/drawing/2014/main" id="{6DDE7C51-B813-EE8E-B30E-13C5D1F91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1110BA1-A404-6DE8-B0C0-E15E0D1F9E17}"/>
              </a:ext>
            </a:extLst>
          </p:cNvPr>
          <p:cNvSpPr txBox="1"/>
          <p:nvPr/>
        </p:nvSpPr>
        <p:spPr>
          <a:xfrm>
            <a:off x="1331649" y="1802817"/>
            <a:ext cx="3027287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0" i="0" err="1">
                <a:effectLst/>
                <a:latin typeface="Aptos" panose="020B0004020202020204" pitchFamily="34" charset="0"/>
              </a:rPr>
              <a:t>Acrisure</a:t>
            </a:r>
            <a:r>
              <a:rPr lang="es-ES" sz="1100" b="0" i="0">
                <a:effectLst/>
                <a:latin typeface="Aptos" panose="020B0004020202020204" pitchFamily="34" charset="0"/>
              </a:rPr>
              <a:t> es un líder mundial en seguros y </a:t>
            </a:r>
            <a:r>
              <a:rPr lang="es-ES" sz="1100" b="0" i="0" err="1">
                <a:effectLst/>
                <a:latin typeface="Aptos" panose="020B0004020202020204" pitchFamily="34" charset="0"/>
              </a:rPr>
              <a:t>fintech</a:t>
            </a:r>
            <a:r>
              <a:rPr lang="es-ES" sz="1100" b="0" i="0">
                <a:effectLst/>
                <a:latin typeface="Aptos" panose="020B0004020202020204" pitchFamily="34" charset="0"/>
              </a:rPr>
              <a:t>, reconocido por su innovación y servicio excepcional. </a:t>
            </a:r>
          </a:p>
          <a:p>
            <a:endParaRPr lang="es-ES" sz="1100" b="0" i="0">
              <a:effectLst/>
              <a:latin typeface="Aptos" panose="020B0004020202020204" pitchFamily="34" charset="0"/>
            </a:endParaRPr>
          </a:p>
          <a:p>
            <a:r>
              <a:rPr lang="es-ES" sz="1100" b="0" i="0">
                <a:effectLst/>
                <a:latin typeface="Aptos" panose="020B0004020202020204" pitchFamily="34" charset="0"/>
              </a:rPr>
              <a:t>Con sede en Estados Unidos y presencia internacional, ofrecemos una amplia gama de servicios de seguros que incluyen coberturas personalizadas en áreas como seguros corporativos para empresas, así como para sus directivos clave. </a:t>
            </a:r>
          </a:p>
          <a:p>
            <a:endParaRPr lang="es-ES" sz="1100">
              <a:latin typeface="Aptos" panose="020B0004020202020204" pitchFamily="34" charset="0"/>
            </a:endParaRPr>
          </a:p>
          <a:p>
            <a:r>
              <a:rPr lang="es-ES" sz="1100" b="0" i="0">
                <a:effectLst/>
                <a:latin typeface="Aptos" panose="020B0004020202020204" pitchFamily="34" charset="0"/>
              </a:rPr>
              <a:t>Nuestra combinación de experiencia y tecnología avanzada nos permite proporcionar soluciones efectivas que garantizan protección y tranquilidad a nuestros clientes, mientras optimizamos sus inversiones en seguros para un crecimiento sostenible.</a:t>
            </a:r>
            <a:endParaRPr lang="es-ES" sz="1100">
              <a:latin typeface="Aptos" panose="020B00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4CCCFCA-0EF3-8B55-E3CA-2C590BDA2A8D}"/>
              </a:ext>
            </a:extLst>
          </p:cNvPr>
          <p:cNvSpPr txBox="1"/>
          <p:nvPr/>
        </p:nvSpPr>
        <p:spPr>
          <a:xfrm>
            <a:off x="147345" y="6402673"/>
            <a:ext cx="7703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latin typeface="Aptos Light" panose="020B0004020202020204" pitchFamily="34" charset="0"/>
              </a:rPr>
              <a:t>Una Solución Global para </a:t>
            </a:r>
            <a:r>
              <a:rPr lang="es-ES" sz="1600">
                <a:latin typeface="Aptos" panose="020B0004020202020204" pitchFamily="34" charset="0"/>
              </a:rPr>
              <a:t>Comercios Locales.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A888AB-B725-2DEF-1498-24894EAA4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463" y="1263805"/>
            <a:ext cx="7703635" cy="433968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61B721C-4496-CE25-CA19-A5A1C3EFDA1E}"/>
              </a:ext>
            </a:extLst>
          </p:cNvPr>
          <p:cNvSpPr txBox="1"/>
          <p:nvPr/>
        </p:nvSpPr>
        <p:spPr>
          <a:xfrm>
            <a:off x="7464057" y="1131204"/>
            <a:ext cx="315207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>
                <a:highlight>
                  <a:srgbClr val="00FF00"/>
                </a:highlight>
                <a:latin typeface="Aptos"/>
              </a:rPr>
              <a:t>{{Mapa_Paises_Acrisure}}</a:t>
            </a:r>
            <a:r>
              <a:rPr lang="es-ES" sz="1100">
                <a:latin typeface="Aptos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396171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1B2F0-0DE5-345D-67F1-C248708DA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9D2C5706-34FD-C843-3390-9790D24277D4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Gráfico 14">
            <a:extLst>
              <a:ext uri="{FF2B5EF4-FFF2-40B4-BE49-F238E27FC236}">
                <a16:creationId xmlns:a16="http://schemas.microsoft.com/office/drawing/2014/main" id="{850408B4-3FEB-4E15-B1B3-53C15CA8A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CCBDE1A-EF1D-A9A1-0E26-5EC996C243CA}"/>
              </a:ext>
            </a:extLst>
          </p:cNvPr>
          <p:cNvSpPr txBox="1"/>
          <p:nvPr/>
        </p:nvSpPr>
        <p:spPr>
          <a:xfrm>
            <a:off x="147345" y="6402673"/>
            <a:ext cx="7703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latin typeface="Aptos Light" panose="020B0004020202020204" pitchFamily="34" charset="0"/>
              </a:rPr>
              <a:t>Una Solución Global para </a:t>
            </a:r>
            <a:r>
              <a:rPr lang="es-ES" sz="1600">
                <a:latin typeface="Aptos" panose="020B0004020202020204" pitchFamily="34" charset="0"/>
              </a:rPr>
              <a:t>Comercios Locales.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4036420-B6E5-3A80-786A-518337484A9D}"/>
              </a:ext>
            </a:extLst>
          </p:cNvPr>
          <p:cNvSpPr txBox="1"/>
          <p:nvPr/>
        </p:nvSpPr>
        <p:spPr>
          <a:xfrm>
            <a:off x="1345515" y="1740372"/>
            <a:ext cx="302728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0" i="0">
                <a:effectLst/>
                <a:latin typeface="Aptos" panose="020B0004020202020204" pitchFamily="34" charset="0"/>
              </a:rPr>
              <a:t>En España tenemos una presencia consolidada en España a través de numerosos puntos de venta. </a:t>
            </a:r>
          </a:p>
          <a:p>
            <a:endParaRPr lang="es-ES" sz="1100">
              <a:latin typeface="Aptos" panose="020B0004020202020204" pitchFamily="34" charset="0"/>
            </a:endParaRPr>
          </a:p>
          <a:p>
            <a:r>
              <a:rPr lang="es-ES" sz="1100" b="0" i="0">
                <a:effectLst/>
                <a:latin typeface="Aptos" panose="020B0004020202020204" pitchFamily="34" charset="0"/>
              </a:rPr>
              <a:t>En </a:t>
            </a:r>
            <a:r>
              <a:rPr lang="es-ES" sz="1100" b="0" i="0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{{</a:t>
            </a:r>
            <a:r>
              <a:rPr lang="es-ES" sz="1100" b="0" i="0" err="1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Localidad_Oficina</a:t>
            </a:r>
            <a:r>
              <a:rPr lang="es-ES" sz="1100" b="0" i="0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}}</a:t>
            </a:r>
            <a:r>
              <a:rPr lang="es-ES" sz="1100" b="0" i="0">
                <a:effectLst/>
                <a:latin typeface="Aptos" panose="020B0004020202020204" pitchFamily="34" charset="0"/>
              </a:rPr>
              <a:t>, nuestros expertos están listos para brindarte un servicio personalizado y de alta calidad, buscando en todo momento tu satisfacción personal.</a:t>
            </a:r>
            <a:endParaRPr lang="es-ES" sz="1100">
              <a:latin typeface="Aptos" panose="020B00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C93AB47-2D6D-29FD-E3BD-2138673F126E}"/>
              </a:ext>
            </a:extLst>
          </p:cNvPr>
          <p:cNvSpPr txBox="1"/>
          <p:nvPr/>
        </p:nvSpPr>
        <p:spPr>
          <a:xfrm>
            <a:off x="1345515" y="3692584"/>
            <a:ext cx="422142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100" b="0" i="0">
                <a:effectLst/>
                <a:latin typeface="Aptos" panose="020B0004020202020204" pitchFamily="34" charset="0"/>
              </a:rPr>
              <a:t>Oficina </a:t>
            </a:r>
            <a:r>
              <a:rPr lang="es-ES" sz="1100" b="0" i="0" err="1">
                <a:effectLst/>
                <a:latin typeface="Aptos" panose="020B0004020202020204" pitchFamily="34" charset="0"/>
              </a:rPr>
              <a:t>Acrisure</a:t>
            </a:r>
            <a:r>
              <a:rPr lang="es-ES" sz="1100" b="0" i="0">
                <a:effectLst/>
                <a:latin typeface="Aptos" panose="020B0004020202020204" pitchFamily="34" charset="0"/>
              </a:rPr>
              <a:t>: </a:t>
            </a:r>
            <a:r>
              <a:rPr lang="es-ES" sz="1100" b="0" i="0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{{</a:t>
            </a:r>
            <a:r>
              <a:rPr lang="es-ES" sz="1100" b="0" i="0" err="1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Localidad_Oficina</a:t>
            </a:r>
            <a:r>
              <a:rPr lang="es-ES" sz="1100" b="0" i="0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}}</a:t>
            </a:r>
          </a:p>
          <a:p>
            <a:endParaRPr lang="es-ES" sz="1100" b="0" i="0">
              <a:effectLst/>
              <a:highlight>
                <a:srgbClr val="FFFF00"/>
              </a:highlight>
              <a:latin typeface="Aptos" panose="020B0004020202020204" pitchFamily="34" charset="0"/>
            </a:endParaRPr>
          </a:p>
          <a:p>
            <a:r>
              <a:rPr lang="es-ES" sz="1100" b="0" i="0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{{</a:t>
            </a:r>
            <a:r>
              <a:rPr lang="es-ES" sz="1100" b="0" i="0" err="1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Nombre_Ejecutivo</a:t>
            </a:r>
            <a:r>
              <a:rPr lang="es-ES" sz="1100" b="0" i="0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}} {{</a:t>
            </a:r>
            <a:r>
              <a:rPr lang="es-ES" sz="1100" b="0" i="0" err="1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Apellidos_Ejecutivo</a:t>
            </a:r>
            <a:r>
              <a:rPr lang="es-ES" sz="1100" b="0" i="0">
                <a:effectLst/>
                <a:highlight>
                  <a:srgbClr val="FFFF00"/>
                </a:highlight>
                <a:latin typeface="Aptos" panose="020B0004020202020204" pitchFamily="34" charset="0"/>
              </a:rPr>
              <a:t>}}</a:t>
            </a:r>
            <a:endParaRPr lang="es-ES" sz="1100">
              <a:highlight>
                <a:srgbClr val="FFFF00"/>
              </a:highlight>
              <a:latin typeface="Aptos" panose="020B0004020202020204" pitchFamily="34" charset="0"/>
            </a:endParaRPr>
          </a:p>
          <a:p>
            <a:r>
              <a:rPr lang="es-ES" sz="11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{{</a:t>
            </a:r>
            <a:r>
              <a:rPr lang="es-ES" sz="1100" err="1">
                <a:highlight>
                  <a:srgbClr val="00FFFF"/>
                </a:highlight>
                <a:latin typeface="Aptos" panose="020B0004020202020204" pitchFamily="34" charset="0"/>
              </a:rPr>
              <a:t>Direccion_Oficina</a:t>
            </a:r>
            <a:r>
              <a:rPr lang="es-ES" sz="1100" b="0" i="0">
                <a:effectLst/>
                <a:highlight>
                  <a:srgbClr val="00FFFF"/>
                </a:highlight>
                <a:latin typeface="Aptos" panose="020B0004020202020204" pitchFamily="34" charset="0"/>
              </a:rPr>
              <a:t>}}</a:t>
            </a:r>
            <a:endParaRPr lang="es-ES" sz="1100">
              <a:highlight>
                <a:srgbClr val="00FFFF"/>
              </a:highlight>
              <a:latin typeface="Aptos" panose="020B0004020202020204" pitchFamily="34" charset="0"/>
            </a:endParaRPr>
          </a:p>
          <a:p>
            <a:r>
              <a:rPr lang="es-ES" sz="1100">
                <a:highlight>
                  <a:srgbClr val="00FFFF"/>
                </a:highlight>
                <a:latin typeface="Aptos" panose="020B0004020202020204" pitchFamily="34" charset="0"/>
              </a:rPr>
              <a:t>{{</a:t>
            </a:r>
            <a:r>
              <a:rPr lang="es-ES" sz="1100" err="1">
                <a:highlight>
                  <a:srgbClr val="00FFFF"/>
                </a:highlight>
                <a:latin typeface="Aptos" panose="020B0004020202020204" pitchFamily="34" charset="0"/>
              </a:rPr>
              <a:t>Email_ejecutivo</a:t>
            </a:r>
            <a:r>
              <a:rPr lang="es-ES" sz="1100">
                <a:highlight>
                  <a:srgbClr val="00FFFF"/>
                </a:highlight>
                <a:latin typeface="Aptos" panose="020B0004020202020204" pitchFamily="34" charset="0"/>
              </a:rPr>
              <a:t>}}</a:t>
            </a:r>
          </a:p>
          <a:p>
            <a:r>
              <a:rPr lang="es-ES" sz="1100">
                <a:highlight>
                  <a:srgbClr val="00FFFF"/>
                </a:highlight>
                <a:latin typeface="Aptos" panose="020B0004020202020204" pitchFamily="34" charset="0"/>
              </a:rPr>
              <a:t>{{</a:t>
            </a:r>
            <a:r>
              <a:rPr lang="es-ES" sz="1100" err="1">
                <a:highlight>
                  <a:srgbClr val="00FFFF"/>
                </a:highlight>
                <a:latin typeface="Aptos" panose="020B0004020202020204" pitchFamily="34" charset="0"/>
              </a:rPr>
              <a:t>Movil_ejecutivo</a:t>
            </a:r>
            <a:r>
              <a:rPr lang="es-ES" sz="1100">
                <a:highlight>
                  <a:srgbClr val="00FFFF"/>
                </a:highlight>
                <a:latin typeface="Aptos" panose="020B0004020202020204" pitchFamily="34" charset="0"/>
              </a:rPr>
              <a:t>}}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211757-C0DF-32E0-5BF4-6A662F244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50" y="1344083"/>
            <a:ext cx="4402667" cy="439208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D9B2E1E-457B-75FC-7300-126FBEEB2677}"/>
              </a:ext>
            </a:extLst>
          </p:cNvPr>
          <p:cNvSpPr txBox="1"/>
          <p:nvPr/>
        </p:nvSpPr>
        <p:spPr>
          <a:xfrm>
            <a:off x="7464057" y="1131204"/>
            <a:ext cx="315207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>
                <a:highlight>
                  <a:srgbClr val="00FF00"/>
                </a:highlight>
                <a:latin typeface="Aptos"/>
              </a:rPr>
              <a:t>{{Mapa_Oficinas_España}}</a:t>
            </a:r>
            <a:r>
              <a:rPr lang="es-ES" sz="1100">
                <a:latin typeface="Aptos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1521192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2D46D-9C97-46E0-3132-679C34B0A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CBC78D60-8C69-CAAE-E5C0-ED6E0759B61E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D97A8F07-B135-F08D-E3F2-2E79BB563107}"/>
              </a:ext>
            </a:extLst>
          </p:cNvPr>
          <p:cNvSpPr txBox="1"/>
          <p:nvPr/>
        </p:nvSpPr>
        <p:spPr>
          <a:xfrm>
            <a:off x="1351281" y="2197223"/>
            <a:ext cx="5211763" cy="29700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1100" b="0" i="0">
                <a:effectLst/>
                <a:latin typeface="Aptos"/>
              </a:rPr>
              <a:t>Descubre una instantánea exhaustiva de lo que podemos hacer para </a:t>
            </a:r>
            <a:r>
              <a:rPr lang="es-ES" sz="1100" b="0" i="0">
                <a:effectLst/>
                <a:highlight>
                  <a:srgbClr val="FFFF00"/>
                </a:highlight>
                <a:latin typeface="Aptos"/>
              </a:rPr>
              <a:t>{{</a:t>
            </a:r>
            <a:r>
              <a:rPr lang="es-ES" sz="1100" b="0" i="0" err="1">
                <a:effectLst/>
                <a:highlight>
                  <a:srgbClr val="FFFF00"/>
                </a:highlight>
                <a:latin typeface="Aptos"/>
              </a:rPr>
              <a:t>Nombre_Empresa_Cliente</a:t>
            </a:r>
            <a:r>
              <a:rPr lang="es-ES" sz="1100" b="0" i="0">
                <a:effectLst/>
                <a:highlight>
                  <a:srgbClr val="FFFF00"/>
                </a:highlight>
                <a:latin typeface="Aptos"/>
              </a:rPr>
              <a:t>}}</a:t>
            </a:r>
            <a:r>
              <a:rPr lang="es-ES" sz="1100" i="0">
                <a:latin typeface="Aptos"/>
              </a:rPr>
              <a:t>, s</a:t>
            </a:r>
            <a:r>
              <a:rPr lang="es-ES" sz="1100" b="0" i="0">
                <a:effectLst/>
                <a:latin typeface="Aptos"/>
              </a:rPr>
              <a:t>ería un placer para nosotros ser vuestra correduría de referencia.</a:t>
            </a:r>
          </a:p>
          <a:p>
            <a:endParaRPr lang="es-ES" sz="1100" i="0">
              <a:latin typeface="Aptos" panose="020B0004020202020204" pitchFamily="34" charset="0"/>
            </a:endParaRPr>
          </a:p>
          <a:p>
            <a:r>
              <a:rPr lang="es-ES" sz="1100" i="0">
                <a:latin typeface="Aptos"/>
              </a:rPr>
              <a:t>A partir de la información que nos habéis proporcionado y del conocimiento que tenemos del sector </a:t>
            </a:r>
            <a:r>
              <a:rPr lang="es-ES" sz="1100" i="0">
                <a:highlight>
                  <a:srgbClr val="FFFF00"/>
                </a:highlight>
                <a:latin typeface="Aptos"/>
              </a:rPr>
              <a:t>{{</a:t>
            </a:r>
            <a:r>
              <a:rPr lang="es-ES" sz="1100" b="0" i="0" err="1">
                <a:effectLst/>
                <a:highlight>
                  <a:srgbClr val="FFFF00"/>
                </a:highlight>
                <a:latin typeface="Aptos"/>
              </a:rPr>
              <a:t>Sector_Empresa_Cliente</a:t>
            </a:r>
            <a:r>
              <a:rPr lang="es-ES" sz="1100" b="0" i="0">
                <a:effectLst/>
                <a:highlight>
                  <a:srgbClr val="FFFF00"/>
                </a:highlight>
                <a:latin typeface="Aptos"/>
              </a:rPr>
              <a:t>}} </a:t>
            </a:r>
            <a:r>
              <a:rPr lang="es-ES" sz="1100" i="0">
                <a:latin typeface="Aptos"/>
              </a:rPr>
              <a:t>hemos identificado necesidades únicas de aseguramiento y tenemos el firme propósito de diseñar soluciones personalizadas para impulsar el crecimiento de </a:t>
            </a:r>
            <a:r>
              <a:rPr lang="es-ES" sz="1100">
                <a:highlight>
                  <a:srgbClr val="FFFF00"/>
                </a:highlight>
                <a:latin typeface="Aptos"/>
              </a:rPr>
              <a:t>{{</a:t>
            </a:r>
            <a:r>
              <a:rPr lang="es-ES" sz="1100" err="1">
                <a:highlight>
                  <a:srgbClr val="FFFF00"/>
                </a:highlight>
                <a:latin typeface="Aptos"/>
              </a:rPr>
              <a:t>Nombre_Empresa_Cliente</a:t>
            </a:r>
            <a:r>
              <a:rPr lang="es-ES" sz="1100">
                <a:highlight>
                  <a:srgbClr val="FFFF00"/>
                </a:highlight>
                <a:latin typeface="Aptos"/>
              </a:rPr>
              <a:t>}} </a:t>
            </a:r>
            <a:r>
              <a:rPr lang="es-ES" sz="1100" i="0">
                <a:latin typeface="Aptos"/>
              </a:rPr>
              <a:t>y mejorar la gestión de riesgos.</a:t>
            </a:r>
          </a:p>
          <a:p>
            <a:endParaRPr lang="es-ES" sz="1100" b="0" i="0">
              <a:effectLst/>
              <a:latin typeface="Aptos" panose="020B0004020202020204" pitchFamily="34" charset="0"/>
            </a:endParaRPr>
          </a:p>
          <a:p>
            <a:r>
              <a:rPr lang="es-ES" sz="1100" i="0">
                <a:latin typeface="Aptos"/>
              </a:rPr>
              <a:t>Con nuestra experiencia innovadora en seguros y </a:t>
            </a:r>
            <a:r>
              <a:rPr lang="es-ES" sz="1100" i="0" err="1">
                <a:latin typeface="Aptos"/>
              </a:rPr>
              <a:t>fintech</a:t>
            </a:r>
            <a:r>
              <a:rPr lang="es-ES" sz="1100" i="0">
                <a:latin typeface="Aptos"/>
              </a:rPr>
              <a:t>, aseguramos estar en sintonía con las tendencias y desafíos que impactan directamente en vuestro negocio.</a:t>
            </a:r>
            <a:r>
              <a:rPr lang="es-ES" sz="1100" b="0" i="0">
                <a:effectLst/>
                <a:latin typeface="Aptos"/>
              </a:rPr>
              <a:t> </a:t>
            </a:r>
          </a:p>
          <a:p>
            <a:endParaRPr lang="es-ES" sz="1100" i="0">
              <a:latin typeface="Aptos" panose="020B0004020202020204" pitchFamily="34" charset="0"/>
            </a:endParaRPr>
          </a:p>
          <a:p>
            <a:r>
              <a:rPr lang="es-ES" sz="1100" b="0" i="0">
                <a:effectLst/>
                <a:latin typeface="Aptos"/>
              </a:rPr>
              <a:t>Esperamos tener la oportunidad de demostrar cómo nuestra experiencia y recursos pueden contribuir positivamente a vuestros objetivos empresariales y convertirnos en vuestra correduría de referencia.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2E9724C8-1985-CB53-BBE3-B747A6624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3C567C4-C826-1CA8-72BC-F197A77AF931}"/>
              </a:ext>
            </a:extLst>
          </p:cNvPr>
          <p:cNvSpPr txBox="1"/>
          <p:nvPr/>
        </p:nvSpPr>
        <p:spPr>
          <a:xfrm>
            <a:off x="147345" y="6402673"/>
            <a:ext cx="77035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>
                <a:latin typeface="Aptos Light" panose="020B0004020202020204" pitchFamily="34" charset="0"/>
              </a:rPr>
              <a:t>Una Solución Global para </a:t>
            </a:r>
            <a:r>
              <a:rPr lang="es-ES" sz="1600">
                <a:latin typeface="Aptos" panose="020B0004020202020204" pitchFamily="34" charset="0"/>
              </a:rPr>
              <a:t>Comercios Locales.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E7CDC0-ABFB-1FD0-1A9F-216AC167FBBB}"/>
              </a:ext>
            </a:extLst>
          </p:cNvPr>
          <p:cNvSpPr txBox="1"/>
          <p:nvPr/>
        </p:nvSpPr>
        <p:spPr>
          <a:xfrm>
            <a:off x="1346890" y="1194704"/>
            <a:ext cx="315207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>
                <a:highlight>
                  <a:srgbClr val="00FF00"/>
                </a:highlight>
                <a:latin typeface="Aptos"/>
              </a:rPr>
              <a:t>{{</a:t>
            </a:r>
            <a:r>
              <a:rPr lang="es-ES" sz="1100" err="1">
                <a:highlight>
                  <a:srgbClr val="00FF00"/>
                </a:highlight>
                <a:latin typeface="Aptos"/>
              </a:rPr>
              <a:t>Logo_Correduria_Acrisure</a:t>
            </a:r>
            <a:r>
              <a:rPr lang="es-ES" sz="1100">
                <a:highlight>
                  <a:srgbClr val="00FF00"/>
                </a:highlight>
                <a:latin typeface="Aptos"/>
              </a:rPr>
              <a:t>}}</a:t>
            </a:r>
            <a:r>
              <a:rPr lang="es-ES" sz="1100">
                <a:latin typeface="Aptos"/>
              </a:rPr>
              <a:t>​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95FD6B9-5327-3228-568D-56247144D409}"/>
              </a:ext>
            </a:extLst>
          </p:cNvPr>
          <p:cNvSpPr txBox="1"/>
          <p:nvPr/>
        </p:nvSpPr>
        <p:spPr>
          <a:xfrm>
            <a:off x="1346890" y="1709312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>
                <a:highlight>
                  <a:srgbClr val="00FFFF"/>
                </a:highlight>
                <a:latin typeface="Aptos"/>
              </a:rPr>
              <a:t>{{Correduria_Acrisure}}</a:t>
            </a:r>
            <a:r>
              <a:rPr lang="es-ES" sz="1100">
                <a:latin typeface="Aptos"/>
              </a:rPr>
              <a:t>​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B2E53C2-C577-1ECF-69C4-5B8D1343419C}"/>
              </a:ext>
            </a:extLst>
          </p:cNvPr>
          <p:cNvSpPr txBox="1"/>
          <p:nvPr/>
        </p:nvSpPr>
        <p:spPr>
          <a:xfrm>
            <a:off x="6852424" y="1194704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100">
                <a:highlight>
                  <a:srgbClr val="FFFF00"/>
                </a:highlight>
                <a:latin typeface="Aptos"/>
              </a:rPr>
              <a:t>{{Logo_Empresa_Cliente}}</a:t>
            </a:r>
            <a:r>
              <a:rPr lang="es-ES" sz="1100">
                <a:latin typeface="Aptos"/>
              </a:rPr>
              <a:t>​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A1E873A-4095-FCB2-2387-1C3808824982}"/>
              </a:ext>
            </a:extLst>
          </p:cNvPr>
          <p:cNvSpPr txBox="1"/>
          <p:nvPr/>
        </p:nvSpPr>
        <p:spPr>
          <a:xfrm>
            <a:off x="7273794" y="3295307"/>
            <a:ext cx="3867614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100">
                <a:highlight>
                  <a:srgbClr val="FF00FF"/>
                </a:highlight>
                <a:latin typeface="Aptos"/>
              </a:rPr>
              <a:t>{{Sector_Empresa_Cliente_Imagen}}</a:t>
            </a:r>
            <a:r>
              <a:rPr lang="es-ES" sz="1100">
                <a:latin typeface="Aptos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554217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3EF0-A530-240A-BDD7-1BBAB33B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6803189B-E320-DF03-030B-B63AB2606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V="1">
            <a:off x="3161163" y="13741379"/>
            <a:ext cx="482600" cy="668028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8F5997D-4808-6947-DD6D-CE6CCEBB2A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2678563" y="10401244"/>
            <a:ext cx="482600" cy="6680289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E8CE4EFC-9236-8A23-913F-D9B3CFF68D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2195963" y="7061109"/>
            <a:ext cx="482600" cy="6680289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FA943AF8-A9DC-6C55-FCA6-7643A478039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4126363" y="20421651"/>
            <a:ext cx="482600" cy="6680289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2D49FA38-0204-4FF9-56F6-54260F61D98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3643763" y="17081516"/>
            <a:ext cx="482600" cy="6680287"/>
          </a:xfrm>
          <a:prstGeom prst="rect">
            <a:avLst/>
          </a:prstGeom>
        </p:spPr>
      </p:pic>
      <p:pic>
        <p:nvPicPr>
          <p:cNvPr id="14" name="Soluciones para Empresas - Acrisure (1)">
            <a:hlinkClick r:id="" action="ppaction://media"/>
            <a:extLst>
              <a:ext uri="{FF2B5EF4-FFF2-40B4-BE49-F238E27FC236}">
                <a16:creationId xmlns:a16="http://schemas.microsoft.com/office/drawing/2014/main" id="{D74E6421-4834-5042-7204-619175C70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608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A3202-351D-1593-48EE-DDE00505A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B22275E0-7D58-4776-2967-2A70E546A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61163" y="3933156"/>
            <a:ext cx="482600" cy="177316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151A2F53-2FA2-9477-AA61-D010A65E4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8563" y="3933156"/>
            <a:ext cx="482600" cy="177316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A7AC5A0-8432-A66D-19D7-12CEC5466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95963" y="3933155"/>
            <a:ext cx="482600" cy="177316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5FC886F-64B2-3E0E-D8AC-5D513FCC0F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6363" y="3933156"/>
            <a:ext cx="482600" cy="17731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9FD7CBF-FF4F-84BB-51E0-9723C156EE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3763" y="3933156"/>
            <a:ext cx="482600" cy="17731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15E2D55-672D-4BFD-FEAC-E02F80E08C41}"/>
              </a:ext>
            </a:extLst>
          </p:cNvPr>
          <p:cNvSpPr txBox="1"/>
          <p:nvPr/>
        </p:nvSpPr>
        <p:spPr>
          <a:xfrm>
            <a:off x="2090445" y="3013501"/>
            <a:ext cx="77035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>
                <a:latin typeface="Aptos" panose="020B0004020202020204" pitchFamily="34" charset="0"/>
              </a:rPr>
              <a:t>Somos Expertos en Seguros: </a:t>
            </a:r>
            <a:br>
              <a:rPr lang="es-ES" sz="2400">
                <a:latin typeface="Aptos" panose="020B0004020202020204" pitchFamily="34" charset="0"/>
              </a:rPr>
            </a:br>
            <a:r>
              <a:rPr lang="es-ES" sz="2400">
                <a:latin typeface="Aptos Light" panose="020B0004020202020204" pitchFamily="34" charset="0"/>
              </a:rPr>
              <a:t>Conoce Nuestras Especialidades</a:t>
            </a:r>
          </a:p>
        </p:txBody>
      </p:sp>
      <p:pic>
        <p:nvPicPr>
          <p:cNvPr id="19" name="Gráfico 18">
            <a:extLst>
              <a:ext uri="{FF2B5EF4-FFF2-40B4-BE49-F238E27FC236}">
                <a16:creationId xmlns:a16="http://schemas.microsoft.com/office/drawing/2014/main" id="{DE8EA054-E32C-A812-82A1-36C087DBC8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20509" y="2498388"/>
            <a:ext cx="3031326" cy="417177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708F8CB-703D-A56E-9D5E-726133D7F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39799" y="0"/>
            <a:ext cx="130175" cy="626973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AD8CDC4B-CEC6-D78D-54FE-82A9DC2B0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7199" y="0"/>
            <a:ext cx="130175" cy="626973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5DCB0D4-CBE7-83E7-1E5F-ACF34D8C3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74599" y="-1"/>
            <a:ext cx="130175" cy="626973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11CD46AA-28D9-6324-7BBB-18BBE65486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04999" y="0"/>
            <a:ext cx="130175" cy="626973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F4A141C7-5F91-B10B-7173-14995BF1A9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122399" y="0"/>
            <a:ext cx="130175" cy="6269730"/>
          </a:xfrm>
          <a:prstGeom prst="rect">
            <a:avLst/>
          </a:prstGeom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293C9B80-CC0E-F90C-DCCB-D915779BC8EC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Gráfico 30">
            <a:extLst>
              <a:ext uri="{FF2B5EF4-FFF2-40B4-BE49-F238E27FC236}">
                <a16:creationId xmlns:a16="http://schemas.microsoft.com/office/drawing/2014/main" id="{7C0C5F33-54AA-2583-7E0D-098E04583B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BAF1EE3E-5697-4C48-FEDD-814246E1EA1C}"/>
              </a:ext>
            </a:extLst>
          </p:cNvPr>
          <p:cNvSpPr txBox="1"/>
          <p:nvPr/>
        </p:nvSpPr>
        <p:spPr>
          <a:xfrm>
            <a:off x="-6390933" y="6370189"/>
            <a:ext cx="1040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>
                <a:latin typeface="Aptos" panose="020B0004020202020204" pitchFamily="34" charset="0"/>
              </a:rPr>
              <a:t>Somos Expertos en Seguros: </a:t>
            </a:r>
            <a:r>
              <a:rPr lang="es-ES" sz="1800">
                <a:latin typeface="Aptos Light" panose="020B0004020202020204" pitchFamily="34" charset="0"/>
              </a:rPr>
              <a:t>Conoce Nuestras Especialidades</a:t>
            </a:r>
          </a:p>
        </p:txBody>
      </p:sp>
    </p:spTree>
    <p:extLst>
      <p:ext uri="{BB962C8B-B14F-4D97-AF65-F5344CB8AC3E}">
        <p14:creationId xmlns:p14="http://schemas.microsoft.com/office/powerpoint/2010/main" val="295873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64A7E-CAB5-DCDA-B460-99643E3BC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1F262C17-BA44-0372-A364-BDEC93E13570}"/>
              </a:ext>
            </a:extLst>
          </p:cNvPr>
          <p:cNvSpPr txBox="1"/>
          <p:nvPr/>
        </p:nvSpPr>
        <p:spPr>
          <a:xfrm>
            <a:off x="3763823" y="1915492"/>
            <a:ext cx="54728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latin typeface="Aptos Light" panose="020B0004020202020204" pitchFamily="34" charset="0"/>
              </a:rPr>
              <a:t>Seguros de </a:t>
            </a:r>
            <a:r>
              <a:rPr lang="es-ES" sz="3200">
                <a:latin typeface="Aptos" panose="020B0004020202020204" pitchFamily="34" charset="0"/>
              </a:rPr>
              <a:t>daños materiales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A6C60B4-D45F-0AD9-C513-3A3E4CDF2222}"/>
              </a:ext>
            </a:extLst>
          </p:cNvPr>
          <p:cNvSpPr txBox="1"/>
          <p:nvPr/>
        </p:nvSpPr>
        <p:spPr>
          <a:xfrm>
            <a:off x="3763823" y="2524082"/>
            <a:ext cx="4065538" cy="2336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Montaje</a:t>
            </a:r>
            <a:r>
              <a:rPr lang="es-ES" sz="1600" spc="-5">
                <a:latin typeface="Aptos Light" panose="020B0004020202020204" pitchFamily="34" charset="0"/>
                <a:cs typeface="Verdana"/>
              </a:rPr>
              <a:t> </a:t>
            </a:r>
            <a:r>
              <a:rPr lang="es-ES" sz="1600">
                <a:latin typeface="Aptos Light" panose="020B0004020202020204" pitchFamily="34" charset="0"/>
                <a:cs typeface="Verdana"/>
              </a:rPr>
              <a:t>y</a:t>
            </a:r>
            <a:r>
              <a:rPr lang="es-ES" sz="1600" spc="-40">
                <a:latin typeface="Aptos Light" panose="020B0004020202020204" pitchFamily="34" charset="0"/>
                <a:cs typeface="Verdana"/>
              </a:rPr>
              <a:t> </a:t>
            </a:r>
            <a:r>
              <a:rPr lang="es-ES" sz="1600" spc="-10">
                <a:latin typeface="Aptos Light" panose="020B0004020202020204" pitchFamily="34" charset="0"/>
                <a:cs typeface="Verdana"/>
              </a:rPr>
              <a:t>construcción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Avería</a:t>
            </a:r>
            <a:r>
              <a:rPr lang="es-ES" sz="1600" spc="-40">
                <a:latin typeface="Aptos Light" panose="020B0004020202020204" pitchFamily="34" charset="0"/>
                <a:cs typeface="Verdana"/>
              </a:rPr>
              <a:t> </a:t>
            </a:r>
            <a:r>
              <a:rPr lang="es-ES" sz="1600" spc="-10">
                <a:latin typeface="Aptos Light" panose="020B0004020202020204" pitchFamily="34" charset="0"/>
                <a:cs typeface="Verdana"/>
              </a:rPr>
              <a:t>maquinaria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Multirriesgo</a:t>
            </a:r>
            <a:r>
              <a:rPr lang="es-ES" sz="1600" spc="-55">
                <a:latin typeface="Aptos Light" panose="020B0004020202020204" pitchFamily="34" charset="0"/>
                <a:cs typeface="Verdana"/>
              </a:rPr>
              <a:t> </a:t>
            </a:r>
            <a:r>
              <a:rPr lang="es-ES" sz="1600" spc="-10">
                <a:latin typeface="Aptos Light" panose="020B0004020202020204" pitchFamily="34" charset="0"/>
                <a:cs typeface="Verdana"/>
              </a:rPr>
              <a:t>industrial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Multirriesgo</a:t>
            </a:r>
            <a:r>
              <a:rPr lang="es-ES" sz="1600" spc="-55">
                <a:latin typeface="Aptos Light" panose="020B0004020202020204" pitchFamily="34" charset="0"/>
                <a:cs typeface="Verdana"/>
              </a:rPr>
              <a:t> </a:t>
            </a:r>
            <a:r>
              <a:rPr lang="es-ES" sz="1600" spc="-10">
                <a:latin typeface="Aptos Light" panose="020B0004020202020204" pitchFamily="34" charset="0"/>
                <a:cs typeface="Verdana"/>
              </a:rPr>
              <a:t>oficinas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 spc="-10">
                <a:latin typeface="Aptos Light" panose="020B0004020202020204" pitchFamily="34" charset="0"/>
                <a:cs typeface="Verdana"/>
              </a:rPr>
              <a:t>Vehículos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Transporte</a:t>
            </a:r>
            <a:r>
              <a:rPr lang="es-ES" sz="1600" spc="-30">
                <a:latin typeface="Aptos Light" panose="020B0004020202020204" pitchFamily="34" charset="0"/>
                <a:cs typeface="Verdana"/>
              </a:rPr>
              <a:t> </a:t>
            </a:r>
            <a:r>
              <a:rPr lang="es-ES" sz="1600">
                <a:latin typeface="Aptos Light" panose="020B0004020202020204" pitchFamily="34" charset="0"/>
                <a:cs typeface="Verdana"/>
              </a:rPr>
              <a:t>de</a:t>
            </a:r>
            <a:r>
              <a:rPr lang="es-ES" sz="1600" spc="-40">
                <a:latin typeface="Aptos Light" panose="020B0004020202020204" pitchFamily="34" charset="0"/>
                <a:cs typeface="Verdana"/>
              </a:rPr>
              <a:t> </a:t>
            </a:r>
            <a:r>
              <a:rPr lang="es-ES" sz="1600" spc="-10">
                <a:latin typeface="Aptos Light" panose="020B0004020202020204" pitchFamily="34" charset="0"/>
                <a:cs typeface="Verdana"/>
              </a:rPr>
              <a:t>mercancías</a:t>
            </a:r>
            <a:endParaRPr lang="es-ES" sz="1600">
              <a:latin typeface="Aptos Light" panose="020B0004020202020204" pitchFamily="34" charset="0"/>
              <a:cs typeface="Verdana"/>
            </a:endParaRPr>
          </a:p>
        </p:txBody>
      </p:sp>
      <p:pic>
        <p:nvPicPr>
          <p:cNvPr id="30" name="Gráfico 29">
            <a:extLst>
              <a:ext uri="{FF2B5EF4-FFF2-40B4-BE49-F238E27FC236}">
                <a16:creationId xmlns:a16="http://schemas.microsoft.com/office/drawing/2014/main" id="{26D63A9B-64B3-FFDA-34F0-8771DA477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1456" y="1597218"/>
            <a:ext cx="1606503" cy="2882254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27479413-5EDB-168E-4E59-632DF73ED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692939" y="189612"/>
            <a:ext cx="1418202" cy="1169922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1FC3EE4-532A-A4C5-43EB-6D2975C72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44200" y="0"/>
            <a:ext cx="482600" cy="623569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2F7181C6-7AAE-2E09-2E9E-81B90338CB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61600" y="0"/>
            <a:ext cx="482600" cy="6235696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88E8E754-91CD-D43F-8775-9BE289821A2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09400" y="0"/>
            <a:ext cx="482600" cy="6235696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93342FCE-8168-2B6E-0745-78BC609092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26800" y="0"/>
            <a:ext cx="482600" cy="6235696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08B77D50-1CF9-6C63-C1E3-84C4F10076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79000" y="-1"/>
            <a:ext cx="482600" cy="6235696"/>
          </a:xfrm>
          <a:prstGeom prst="rect">
            <a:avLst/>
          </a:prstGeom>
        </p:spPr>
      </p:pic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C97DF22C-780F-0ECA-3C76-ED8C66710A07}"/>
              </a:ext>
            </a:extLst>
          </p:cNvPr>
          <p:cNvCxnSpPr/>
          <p:nvPr/>
        </p:nvCxnSpPr>
        <p:spPr>
          <a:xfrm>
            <a:off x="3873500" y="2524082"/>
            <a:ext cx="59055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1A67B81-D35E-C6AA-EFD4-2C15363E7F1B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Gráfico 37">
            <a:extLst>
              <a:ext uri="{FF2B5EF4-FFF2-40B4-BE49-F238E27FC236}">
                <a16:creationId xmlns:a16="http://schemas.microsoft.com/office/drawing/2014/main" id="{3AB36D97-AE58-CFC5-B2E5-E0F87B2032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40" name="CuadroTexto 39">
            <a:extLst>
              <a:ext uri="{FF2B5EF4-FFF2-40B4-BE49-F238E27FC236}">
                <a16:creationId xmlns:a16="http://schemas.microsoft.com/office/drawing/2014/main" id="{2F7B68D4-A541-3196-55A4-DE53DF7E3F58}"/>
              </a:ext>
            </a:extLst>
          </p:cNvPr>
          <p:cNvSpPr txBox="1"/>
          <p:nvPr/>
        </p:nvSpPr>
        <p:spPr>
          <a:xfrm>
            <a:off x="125981" y="6370189"/>
            <a:ext cx="1040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>
                <a:latin typeface="Aptos" panose="020B0004020202020204" pitchFamily="34" charset="0"/>
              </a:rPr>
              <a:t>Somos Expertos en Seguros: </a:t>
            </a:r>
            <a:r>
              <a:rPr lang="es-ES" sz="1800">
                <a:latin typeface="Aptos Light" panose="020B0004020202020204" pitchFamily="34" charset="0"/>
              </a:rPr>
              <a:t>Conoce Nuestras Especialidades</a:t>
            </a:r>
          </a:p>
        </p:txBody>
      </p:sp>
    </p:spTree>
    <p:extLst>
      <p:ext uri="{BB962C8B-B14F-4D97-AF65-F5344CB8AC3E}">
        <p14:creationId xmlns:p14="http://schemas.microsoft.com/office/powerpoint/2010/main" val="926271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253F7-68E7-49AA-B73F-887F0B50E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áfico 29">
            <a:extLst>
              <a:ext uri="{FF2B5EF4-FFF2-40B4-BE49-F238E27FC236}">
                <a16:creationId xmlns:a16="http://schemas.microsoft.com/office/drawing/2014/main" id="{2E6D4332-710B-65D9-C663-B198B7CD0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097043" y="4630347"/>
            <a:ext cx="644515" cy="115633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68FEE1D-F179-F837-47DC-7E54379FD16E}"/>
              </a:ext>
            </a:extLst>
          </p:cNvPr>
          <p:cNvSpPr txBox="1"/>
          <p:nvPr/>
        </p:nvSpPr>
        <p:spPr>
          <a:xfrm>
            <a:off x="4154325" y="1523603"/>
            <a:ext cx="5827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>
                <a:latin typeface="Aptos Light" panose="020B0004020202020204" pitchFamily="34" charset="0"/>
              </a:rPr>
              <a:t>Seguros de </a:t>
            </a:r>
            <a:r>
              <a:rPr lang="es-ES" sz="3200">
                <a:latin typeface="Aptos" panose="020B0004020202020204" pitchFamily="34" charset="0"/>
              </a:rPr>
              <a:t>responsabilidad civil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A8F15E7-0111-91E2-3622-4FDD03F97E06}"/>
              </a:ext>
            </a:extLst>
          </p:cNvPr>
          <p:cNvSpPr txBox="1"/>
          <p:nvPr/>
        </p:nvSpPr>
        <p:spPr>
          <a:xfrm>
            <a:off x="4154325" y="2132194"/>
            <a:ext cx="4663633" cy="3101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Empresa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Administradores y altos cargos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 err="1">
                <a:latin typeface="Aptos Light" panose="020B0004020202020204" pitchFamily="34" charset="0"/>
                <a:cs typeface="Verdana"/>
              </a:rPr>
              <a:t>Ciberriesgo</a:t>
            </a:r>
            <a:r>
              <a:rPr lang="es-ES" sz="1600">
                <a:latin typeface="Aptos Light" panose="020B0004020202020204" pitchFamily="34" charset="0"/>
                <a:cs typeface="Verdana"/>
              </a:rPr>
              <a:t>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Medioambiental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Prácticas de empleo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Protección de datos Vehículos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Productos </a:t>
            </a:r>
          </a:p>
          <a:p>
            <a:pPr marL="12700" marR="188595">
              <a:lnSpc>
                <a:spcPct val="150000"/>
              </a:lnSpc>
              <a:spcBef>
                <a:spcPts val="100"/>
              </a:spcBef>
            </a:pPr>
            <a:r>
              <a:rPr lang="es-ES" sz="1600">
                <a:latin typeface="Aptos Light" panose="020B0004020202020204" pitchFamily="34" charset="0"/>
                <a:cs typeface="Verdana"/>
              </a:rPr>
              <a:t>Defensa Jurídica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D70F943-D95F-6483-E553-66DF18088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9840" y="1243115"/>
            <a:ext cx="2924684" cy="241267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B1DBE270-D226-CA83-1E81-1A99600A3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61213" y="-2"/>
            <a:ext cx="955051" cy="1257301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8FF302-058F-447F-DB02-5E45B66812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44200" y="0"/>
            <a:ext cx="482600" cy="6235698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023A9FD0-E606-03FA-4830-9A56A3250E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61600" y="0"/>
            <a:ext cx="482600" cy="6235698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79C9198C-AE5F-D3EE-3E72-858EC792F77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709400" y="0"/>
            <a:ext cx="482600" cy="6235698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BF95F6EF-2CA5-EB98-495F-2DF00168EA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26800" y="0"/>
            <a:ext cx="482600" cy="6235698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FF28B233-D07B-A352-0D5B-D620A21333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3174" y="-1"/>
            <a:ext cx="482600" cy="6235697"/>
          </a:xfrm>
          <a:prstGeom prst="rect">
            <a:avLst/>
          </a:prstGeom>
        </p:spPr>
      </p:pic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E0BBFD40-41C3-B7B2-C4BB-A4461E772630}"/>
              </a:ext>
            </a:extLst>
          </p:cNvPr>
          <p:cNvCxnSpPr>
            <a:cxnSpLocks/>
          </p:cNvCxnSpPr>
          <p:nvPr/>
        </p:nvCxnSpPr>
        <p:spPr>
          <a:xfrm>
            <a:off x="4273550" y="2132194"/>
            <a:ext cx="598805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49970BA9-BE83-85E1-647A-368616A67691}"/>
              </a:ext>
            </a:extLst>
          </p:cNvPr>
          <p:cNvCxnSpPr/>
          <p:nvPr/>
        </p:nvCxnSpPr>
        <p:spPr>
          <a:xfrm>
            <a:off x="0" y="6235700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8" name="Gráfico 37">
            <a:extLst>
              <a:ext uri="{FF2B5EF4-FFF2-40B4-BE49-F238E27FC236}">
                <a16:creationId xmlns:a16="http://schemas.microsoft.com/office/drawing/2014/main" id="{FDA803B4-6411-B90D-55E2-C98160A5BE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336572" y="6402673"/>
            <a:ext cx="1600634" cy="217281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63ECD5C6-6C94-710E-E6F6-97CF9EC6AE02}"/>
              </a:ext>
            </a:extLst>
          </p:cNvPr>
          <p:cNvSpPr txBox="1"/>
          <p:nvPr/>
        </p:nvSpPr>
        <p:spPr>
          <a:xfrm>
            <a:off x="125981" y="6370189"/>
            <a:ext cx="10407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>
                <a:latin typeface="Aptos" panose="020B0004020202020204" pitchFamily="34" charset="0"/>
              </a:rPr>
              <a:t>Somos Expertos en Seguros: </a:t>
            </a:r>
            <a:r>
              <a:rPr lang="es-ES" sz="1800">
                <a:latin typeface="Aptos Light" panose="020B0004020202020204" pitchFamily="34" charset="0"/>
              </a:rPr>
              <a:t>Conoce Nuestras Especialidades</a:t>
            </a:r>
          </a:p>
        </p:txBody>
      </p:sp>
    </p:spTree>
    <p:extLst>
      <p:ext uri="{BB962C8B-B14F-4D97-AF65-F5344CB8AC3E}">
        <p14:creationId xmlns:p14="http://schemas.microsoft.com/office/powerpoint/2010/main" val="27900439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039C8C317DFFF48886BC0B668526431" ma:contentTypeVersion="0" ma:contentTypeDescription="Crear nuevo documento." ma:contentTypeScope="" ma:versionID="7ebf558a189fbf38ec674d240671457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f811a6767019e7426d133b42330215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6AB4FC-1763-4F1A-A6EA-E87CA6EB49FB}"/>
</file>

<file path=customXml/itemProps2.xml><?xml version="1.0" encoding="utf-8"?>
<ds:datastoreItem xmlns:ds="http://schemas.openxmlformats.org/officeDocument/2006/customXml" ds:itemID="{2C7CE5D4-DA1B-4193-8C68-E58514DF7621}"/>
</file>

<file path=customXml/itemProps3.xml><?xml version="1.0" encoding="utf-8"?>
<ds:datastoreItem xmlns:ds="http://schemas.openxmlformats.org/officeDocument/2006/customXml" ds:itemID="{D92710C5-01E4-4E44-B5B4-A2253E8D85C3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Gomez</dc:creator>
  <cp:revision>1</cp:revision>
  <dcterms:created xsi:type="dcterms:W3CDTF">2025-07-02T10:18:49Z</dcterms:created>
  <dcterms:modified xsi:type="dcterms:W3CDTF">2025-10-08T16:04:40Z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0x010100B039C8C317DFFF48886BC0B668526431</vt:lpwstr>
  </property>
</Properties>
</file>